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256" r:id="rId2"/>
    <p:sldId id="257" r:id="rId3"/>
    <p:sldId id="284" r:id="rId4"/>
    <p:sldId id="280" r:id="rId5"/>
    <p:sldId id="259" r:id="rId6"/>
    <p:sldId id="260" r:id="rId7"/>
    <p:sldId id="275" r:id="rId8"/>
    <p:sldId id="276" r:id="rId9"/>
    <p:sldId id="277" r:id="rId10"/>
    <p:sldId id="294" r:id="rId11"/>
    <p:sldId id="295" r:id="rId12"/>
    <p:sldId id="278" r:id="rId13"/>
    <p:sldId id="263" r:id="rId14"/>
    <p:sldId id="264" r:id="rId15"/>
    <p:sldId id="269" r:id="rId16"/>
    <p:sldId id="265" r:id="rId17"/>
    <p:sldId id="274" r:id="rId18"/>
    <p:sldId id="266" r:id="rId19"/>
    <p:sldId id="267" r:id="rId20"/>
    <p:sldId id="268" r:id="rId21"/>
    <p:sldId id="270" r:id="rId22"/>
    <p:sldId id="286" r:id="rId23"/>
    <p:sldId id="271" r:id="rId24"/>
    <p:sldId id="285" r:id="rId25"/>
    <p:sldId id="300" r:id="rId26"/>
    <p:sldId id="301" r:id="rId27"/>
    <p:sldId id="302" r:id="rId28"/>
    <p:sldId id="303" r:id="rId29"/>
    <p:sldId id="304" r:id="rId30"/>
    <p:sldId id="305" r:id="rId31"/>
    <p:sldId id="306" r:id="rId32"/>
    <p:sldId id="309" r:id="rId33"/>
    <p:sldId id="297" r:id="rId34"/>
    <p:sldId id="307" r:id="rId35"/>
    <p:sldId id="298" r:id="rId36"/>
    <p:sldId id="308" r:id="rId37"/>
    <p:sldId id="29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75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2" autoAdjust="0"/>
    <p:restoredTop sz="94545" autoAdjust="0"/>
  </p:normalViewPr>
  <p:slideViewPr>
    <p:cSldViewPr snapToGrid="0">
      <p:cViewPr varScale="1">
        <p:scale>
          <a:sx n="68" d="100"/>
          <a:sy n="68" d="100"/>
        </p:scale>
        <p:origin x="-1338" y="-102"/>
      </p:cViewPr>
      <p:guideLst>
        <p:guide orient="horz" pos="2160"/>
        <p:guide pos="2880"/>
      </p:guideLst>
    </p:cSldViewPr>
  </p:slideViewPr>
  <p:outlineViewPr>
    <p:cViewPr>
      <p:scale>
        <a:sx n="33" d="100"/>
        <a:sy n="33" d="100"/>
      </p:scale>
      <p:origin x="0" y="1086"/>
    </p:cViewPr>
  </p:outlineViewPr>
  <p:notesTextViewPr>
    <p:cViewPr>
      <p:scale>
        <a:sx n="1" d="1"/>
        <a:sy n="1" d="1"/>
      </p:scale>
      <p:origin x="0" y="0"/>
    </p:cViewPr>
  </p:notesTextViewPr>
  <p:sorterViewPr>
    <p:cViewPr>
      <p:scale>
        <a:sx n="100" d="100"/>
        <a:sy n="100" d="100"/>
      </p:scale>
      <p:origin x="0" y="4518"/>
    </p:cViewPr>
  </p:sorterViewPr>
  <p:notesViewPr>
    <p:cSldViewPr snapToGrid="0">
      <p:cViewPr varScale="1">
        <p:scale>
          <a:sx n="52" d="100"/>
          <a:sy n="52" d="100"/>
        </p:scale>
        <p:origin x="-279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198976-2C2E-475D-8546-5820142AA056}" type="datetimeFigureOut">
              <a:rPr lang="en-US" smtClean="0"/>
              <a:t>9/25/2018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CD8EE9-3089-433A-A73F-CBDAF5120B99}" type="slidenum">
              <a:rPr lang="en-US" smtClean="0"/>
              <a:t>‹#›</a:t>
            </a:fld>
            <a:endParaRPr lang="en-US"/>
          </a:p>
        </p:txBody>
      </p:sp>
    </p:spTree>
    <p:extLst>
      <p:ext uri="{BB962C8B-B14F-4D97-AF65-F5344CB8AC3E}">
        <p14:creationId xmlns:p14="http://schemas.microsoft.com/office/powerpoint/2010/main" val="3522646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AF5D9-0508-4D0D-8C4E-15A360AAADC7}" type="datetimeFigureOut">
              <a:rPr lang="en-US" smtClean="0"/>
              <a:t>9/25/2018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5EACA-4556-4939-B6CF-5D1CED76C249}" type="slidenum">
              <a:rPr lang="en-US" smtClean="0"/>
              <a:t>‹#›</a:t>
            </a:fld>
            <a:endParaRPr lang="en-US"/>
          </a:p>
        </p:txBody>
      </p:sp>
    </p:spTree>
    <p:extLst>
      <p:ext uri="{BB962C8B-B14F-4D97-AF65-F5344CB8AC3E}">
        <p14:creationId xmlns:p14="http://schemas.microsoft.com/office/powerpoint/2010/main" val="434259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E5EACA-4556-4939-B6CF-5D1CED76C249}" type="slidenum">
              <a:rPr lang="en-US" smtClean="0"/>
              <a:t>1</a:t>
            </a:fld>
            <a:endParaRPr lang="en-US" dirty="0"/>
          </a:p>
        </p:txBody>
      </p:sp>
    </p:spTree>
    <p:extLst>
      <p:ext uri="{BB962C8B-B14F-4D97-AF65-F5344CB8AC3E}">
        <p14:creationId xmlns:p14="http://schemas.microsoft.com/office/powerpoint/2010/main" val="858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E5EACA-4556-4939-B6CF-5D1CED76C249}" type="slidenum">
              <a:rPr lang="en-US" smtClean="0"/>
              <a:t>3</a:t>
            </a:fld>
            <a:endParaRPr lang="en-US"/>
          </a:p>
        </p:txBody>
      </p:sp>
    </p:spTree>
    <p:extLst>
      <p:ext uri="{BB962C8B-B14F-4D97-AF65-F5344CB8AC3E}">
        <p14:creationId xmlns:p14="http://schemas.microsoft.com/office/powerpoint/2010/main" val="2959176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E5EACA-4556-4939-B6CF-5D1CED76C249}" type="slidenum">
              <a:rPr lang="en-US" smtClean="0"/>
              <a:t>12</a:t>
            </a:fld>
            <a:endParaRPr lang="en-US"/>
          </a:p>
        </p:txBody>
      </p:sp>
    </p:spTree>
    <p:extLst>
      <p:ext uri="{BB962C8B-B14F-4D97-AF65-F5344CB8AC3E}">
        <p14:creationId xmlns:p14="http://schemas.microsoft.com/office/powerpoint/2010/main" val="344756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E5EACA-4556-4939-B6CF-5D1CED76C249}" type="slidenum">
              <a:rPr lang="en-US" smtClean="0"/>
              <a:t>35</a:t>
            </a:fld>
            <a:endParaRPr lang="en-US"/>
          </a:p>
        </p:txBody>
      </p:sp>
    </p:spTree>
    <p:extLst>
      <p:ext uri="{BB962C8B-B14F-4D97-AF65-F5344CB8AC3E}">
        <p14:creationId xmlns:p14="http://schemas.microsoft.com/office/powerpoint/2010/main" val="78402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0B4DF5-8087-48C1-8FAD-007FBBCE05BE}" type="datetime1">
              <a:rPr lang="en-US" smtClean="0"/>
              <a:t>9/25/2018</a:t>
            </a:fld>
            <a:endParaRPr lang="en-US"/>
          </a:p>
        </p:txBody>
      </p:sp>
      <p:sp>
        <p:nvSpPr>
          <p:cNvPr id="5" name="Footer Placeholder 4"/>
          <p:cNvSpPr>
            <a:spLocks noGrp="1"/>
          </p:cNvSpPr>
          <p:nvPr>
            <p:ph type="ftr" sz="quarter" idx="11"/>
          </p:nvPr>
        </p:nvSpPr>
        <p:spPr/>
        <p:txBody>
          <a:bodyPr/>
          <a:lstStyle/>
          <a:p>
            <a:r>
              <a:rPr lang="en-US" smtClean="0"/>
              <a:t>Since 2008</a:t>
            </a:r>
            <a:endParaRPr lang="en-US"/>
          </a:p>
        </p:txBody>
      </p:sp>
      <p:sp>
        <p:nvSpPr>
          <p:cNvPr id="6" name="Slide Number Placeholder 5"/>
          <p:cNvSpPr>
            <a:spLocks noGrp="1"/>
          </p:cNvSpPr>
          <p:nvPr>
            <p:ph type="sldNum" sz="quarter" idx="12"/>
          </p:nvPr>
        </p:nvSpPr>
        <p:spPr/>
        <p:txBody>
          <a:bodyPr/>
          <a:lstStyle/>
          <a:p>
            <a:fld id="{1850086B-3C7C-4C0A-B258-7FF0D1B7E4BD}" type="slidenum">
              <a:rPr lang="en-US" smtClean="0"/>
              <a:t>‹#›</a:t>
            </a:fld>
            <a:endParaRPr lang="en-US"/>
          </a:p>
        </p:txBody>
      </p:sp>
    </p:spTree>
    <p:extLst>
      <p:ext uri="{BB962C8B-B14F-4D97-AF65-F5344CB8AC3E}">
        <p14:creationId xmlns:p14="http://schemas.microsoft.com/office/powerpoint/2010/main" val="3871184741"/>
      </p:ext>
    </p:extLst>
  </p:cSld>
  <p:clrMapOvr>
    <a:masterClrMapping/>
  </p:clrMapOvr>
  <p:transition spd="slow" advClick="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DDA0AD-2CC6-4178-BA63-D0C39FD6E158}" type="datetime1">
              <a:rPr lang="en-US" smtClean="0"/>
              <a:t>9/25/2018</a:t>
            </a:fld>
            <a:endParaRPr lang="en-US"/>
          </a:p>
        </p:txBody>
      </p:sp>
      <p:sp>
        <p:nvSpPr>
          <p:cNvPr id="5" name="Footer Placeholder 4"/>
          <p:cNvSpPr>
            <a:spLocks noGrp="1"/>
          </p:cNvSpPr>
          <p:nvPr>
            <p:ph type="ftr" sz="quarter" idx="11"/>
          </p:nvPr>
        </p:nvSpPr>
        <p:spPr/>
        <p:txBody>
          <a:bodyPr/>
          <a:lstStyle/>
          <a:p>
            <a:r>
              <a:rPr lang="en-US" smtClean="0"/>
              <a:t>Since 2008</a:t>
            </a:r>
            <a:endParaRPr lang="en-US"/>
          </a:p>
        </p:txBody>
      </p:sp>
      <p:sp>
        <p:nvSpPr>
          <p:cNvPr id="6" name="Slide Number Placeholder 5"/>
          <p:cNvSpPr>
            <a:spLocks noGrp="1"/>
          </p:cNvSpPr>
          <p:nvPr>
            <p:ph type="sldNum" sz="quarter" idx="12"/>
          </p:nvPr>
        </p:nvSpPr>
        <p:spPr/>
        <p:txBody>
          <a:bodyPr/>
          <a:lstStyle/>
          <a:p>
            <a:fld id="{1850086B-3C7C-4C0A-B258-7FF0D1B7E4BD}" type="slidenum">
              <a:rPr lang="en-US" smtClean="0"/>
              <a:t>‹#›</a:t>
            </a:fld>
            <a:endParaRPr lang="en-US"/>
          </a:p>
        </p:txBody>
      </p:sp>
    </p:spTree>
    <p:extLst>
      <p:ext uri="{BB962C8B-B14F-4D97-AF65-F5344CB8AC3E}">
        <p14:creationId xmlns:p14="http://schemas.microsoft.com/office/powerpoint/2010/main" val="1662164402"/>
      </p:ext>
    </p:extLst>
  </p:cSld>
  <p:clrMapOvr>
    <a:masterClrMapping/>
  </p:clrMapOvr>
  <p:transition spd="slow" advClick="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1A7D4-0703-4917-BAA1-B784E267BDBA}" type="datetime1">
              <a:rPr lang="en-US" smtClean="0"/>
              <a:t>9/25/2018</a:t>
            </a:fld>
            <a:endParaRPr lang="en-US"/>
          </a:p>
        </p:txBody>
      </p:sp>
      <p:sp>
        <p:nvSpPr>
          <p:cNvPr id="5" name="Footer Placeholder 4"/>
          <p:cNvSpPr>
            <a:spLocks noGrp="1"/>
          </p:cNvSpPr>
          <p:nvPr>
            <p:ph type="ftr" sz="quarter" idx="11"/>
          </p:nvPr>
        </p:nvSpPr>
        <p:spPr/>
        <p:txBody>
          <a:bodyPr/>
          <a:lstStyle/>
          <a:p>
            <a:r>
              <a:rPr lang="en-US" smtClean="0"/>
              <a:t>Since 2008</a:t>
            </a:r>
            <a:endParaRPr lang="en-US"/>
          </a:p>
        </p:txBody>
      </p:sp>
      <p:sp>
        <p:nvSpPr>
          <p:cNvPr id="6" name="Slide Number Placeholder 5"/>
          <p:cNvSpPr>
            <a:spLocks noGrp="1"/>
          </p:cNvSpPr>
          <p:nvPr>
            <p:ph type="sldNum" sz="quarter" idx="12"/>
          </p:nvPr>
        </p:nvSpPr>
        <p:spPr/>
        <p:txBody>
          <a:bodyPr/>
          <a:lstStyle/>
          <a:p>
            <a:fld id="{1850086B-3C7C-4C0A-B258-7FF0D1B7E4BD}" type="slidenum">
              <a:rPr lang="en-US" smtClean="0"/>
              <a:t>‹#›</a:t>
            </a:fld>
            <a:endParaRPr lang="en-US"/>
          </a:p>
        </p:txBody>
      </p:sp>
    </p:spTree>
    <p:extLst>
      <p:ext uri="{BB962C8B-B14F-4D97-AF65-F5344CB8AC3E}">
        <p14:creationId xmlns:p14="http://schemas.microsoft.com/office/powerpoint/2010/main" val="745309569"/>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550C6-4432-47DB-A8BF-8305E8B4D44B}" type="datetime1">
              <a:rPr lang="en-US" smtClean="0"/>
              <a:t>9/25/2018</a:t>
            </a:fld>
            <a:endParaRPr lang="en-US"/>
          </a:p>
        </p:txBody>
      </p:sp>
      <p:sp>
        <p:nvSpPr>
          <p:cNvPr id="5" name="Footer Placeholder 4"/>
          <p:cNvSpPr>
            <a:spLocks noGrp="1"/>
          </p:cNvSpPr>
          <p:nvPr>
            <p:ph type="ftr" sz="quarter" idx="11"/>
          </p:nvPr>
        </p:nvSpPr>
        <p:spPr/>
        <p:txBody>
          <a:bodyPr/>
          <a:lstStyle/>
          <a:p>
            <a:r>
              <a:rPr lang="en-US" smtClean="0"/>
              <a:t>Since 2008</a:t>
            </a:r>
            <a:endParaRPr lang="en-US"/>
          </a:p>
        </p:txBody>
      </p:sp>
      <p:sp>
        <p:nvSpPr>
          <p:cNvPr id="6" name="Slide Number Placeholder 5"/>
          <p:cNvSpPr>
            <a:spLocks noGrp="1"/>
          </p:cNvSpPr>
          <p:nvPr>
            <p:ph type="sldNum" sz="quarter" idx="12"/>
          </p:nvPr>
        </p:nvSpPr>
        <p:spPr/>
        <p:txBody>
          <a:bodyPr/>
          <a:lstStyle/>
          <a:p>
            <a:fld id="{1850086B-3C7C-4C0A-B258-7FF0D1B7E4BD}" type="slidenum">
              <a:rPr lang="en-US" smtClean="0"/>
              <a:t>‹#›</a:t>
            </a:fld>
            <a:endParaRPr lang="en-US"/>
          </a:p>
        </p:txBody>
      </p:sp>
    </p:spTree>
    <p:extLst>
      <p:ext uri="{BB962C8B-B14F-4D97-AF65-F5344CB8AC3E}">
        <p14:creationId xmlns:p14="http://schemas.microsoft.com/office/powerpoint/2010/main" val="2145054248"/>
      </p:ext>
    </p:extLst>
  </p:cSld>
  <p:clrMapOvr>
    <a:masterClrMapping/>
  </p:clrMapOvr>
  <p:transition spd="slow" advClick="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A553E-6683-4E4F-9D73-CC829AE86513}" type="datetime1">
              <a:rPr lang="en-US" smtClean="0"/>
              <a:t>9/25/2018</a:t>
            </a:fld>
            <a:endParaRPr lang="en-US"/>
          </a:p>
        </p:txBody>
      </p:sp>
      <p:sp>
        <p:nvSpPr>
          <p:cNvPr id="5" name="Footer Placeholder 4"/>
          <p:cNvSpPr>
            <a:spLocks noGrp="1"/>
          </p:cNvSpPr>
          <p:nvPr>
            <p:ph type="ftr" sz="quarter" idx="11"/>
          </p:nvPr>
        </p:nvSpPr>
        <p:spPr/>
        <p:txBody>
          <a:bodyPr/>
          <a:lstStyle/>
          <a:p>
            <a:r>
              <a:rPr lang="en-US" smtClean="0"/>
              <a:t>Since 2008</a:t>
            </a:r>
            <a:endParaRPr lang="en-US"/>
          </a:p>
        </p:txBody>
      </p:sp>
      <p:sp>
        <p:nvSpPr>
          <p:cNvPr id="6" name="Slide Number Placeholder 5"/>
          <p:cNvSpPr>
            <a:spLocks noGrp="1"/>
          </p:cNvSpPr>
          <p:nvPr>
            <p:ph type="sldNum" sz="quarter" idx="12"/>
          </p:nvPr>
        </p:nvSpPr>
        <p:spPr/>
        <p:txBody>
          <a:bodyPr/>
          <a:lstStyle/>
          <a:p>
            <a:fld id="{1850086B-3C7C-4C0A-B258-7FF0D1B7E4BD}" type="slidenum">
              <a:rPr lang="en-US" smtClean="0"/>
              <a:t>‹#›</a:t>
            </a:fld>
            <a:endParaRPr lang="en-US"/>
          </a:p>
        </p:txBody>
      </p:sp>
    </p:spTree>
    <p:extLst>
      <p:ext uri="{BB962C8B-B14F-4D97-AF65-F5344CB8AC3E}">
        <p14:creationId xmlns:p14="http://schemas.microsoft.com/office/powerpoint/2010/main" val="982185400"/>
      </p:ext>
    </p:extLst>
  </p:cSld>
  <p:clrMapOvr>
    <a:masterClrMapping/>
  </p:clrMapOvr>
  <p:transition spd="slow" advClick="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FC28E5-E77E-4CBB-AA99-24D99103BAE1}" type="datetime1">
              <a:rPr lang="en-US" smtClean="0"/>
              <a:t>9/25/2018</a:t>
            </a:fld>
            <a:endParaRPr lang="en-US"/>
          </a:p>
        </p:txBody>
      </p:sp>
      <p:sp>
        <p:nvSpPr>
          <p:cNvPr id="6" name="Footer Placeholder 5"/>
          <p:cNvSpPr>
            <a:spLocks noGrp="1"/>
          </p:cNvSpPr>
          <p:nvPr>
            <p:ph type="ftr" sz="quarter" idx="11"/>
          </p:nvPr>
        </p:nvSpPr>
        <p:spPr/>
        <p:txBody>
          <a:bodyPr/>
          <a:lstStyle/>
          <a:p>
            <a:r>
              <a:rPr lang="en-US" smtClean="0"/>
              <a:t>Since 2008</a:t>
            </a:r>
            <a:endParaRPr lang="en-US"/>
          </a:p>
        </p:txBody>
      </p:sp>
      <p:sp>
        <p:nvSpPr>
          <p:cNvPr id="7" name="Slide Number Placeholder 6"/>
          <p:cNvSpPr>
            <a:spLocks noGrp="1"/>
          </p:cNvSpPr>
          <p:nvPr>
            <p:ph type="sldNum" sz="quarter" idx="12"/>
          </p:nvPr>
        </p:nvSpPr>
        <p:spPr/>
        <p:txBody>
          <a:bodyPr/>
          <a:lstStyle/>
          <a:p>
            <a:fld id="{1850086B-3C7C-4C0A-B258-7FF0D1B7E4BD}" type="slidenum">
              <a:rPr lang="en-US" smtClean="0"/>
              <a:t>‹#›</a:t>
            </a:fld>
            <a:endParaRPr lang="en-US"/>
          </a:p>
        </p:txBody>
      </p:sp>
    </p:spTree>
    <p:extLst>
      <p:ext uri="{BB962C8B-B14F-4D97-AF65-F5344CB8AC3E}">
        <p14:creationId xmlns:p14="http://schemas.microsoft.com/office/powerpoint/2010/main" val="432583631"/>
      </p:ext>
    </p:extLst>
  </p:cSld>
  <p:clrMapOvr>
    <a:masterClrMapping/>
  </p:clrMapOvr>
  <p:transition spd="slow" advClick="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43A936-2B0E-407F-BB7C-A6C4B81CBCCA}" type="datetime1">
              <a:rPr lang="en-US" smtClean="0"/>
              <a:t>9/25/2018</a:t>
            </a:fld>
            <a:endParaRPr lang="en-US"/>
          </a:p>
        </p:txBody>
      </p:sp>
      <p:sp>
        <p:nvSpPr>
          <p:cNvPr id="8" name="Footer Placeholder 7"/>
          <p:cNvSpPr>
            <a:spLocks noGrp="1"/>
          </p:cNvSpPr>
          <p:nvPr>
            <p:ph type="ftr" sz="quarter" idx="11"/>
          </p:nvPr>
        </p:nvSpPr>
        <p:spPr/>
        <p:txBody>
          <a:bodyPr/>
          <a:lstStyle/>
          <a:p>
            <a:r>
              <a:rPr lang="en-US" smtClean="0"/>
              <a:t>Since 2008</a:t>
            </a:r>
            <a:endParaRPr lang="en-US"/>
          </a:p>
        </p:txBody>
      </p:sp>
      <p:sp>
        <p:nvSpPr>
          <p:cNvPr id="9" name="Slide Number Placeholder 8"/>
          <p:cNvSpPr>
            <a:spLocks noGrp="1"/>
          </p:cNvSpPr>
          <p:nvPr>
            <p:ph type="sldNum" sz="quarter" idx="12"/>
          </p:nvPr>
        </p:nvSpPr>
        <p:spPr/>
        <p:txBody>
          <a:bodyPr/>
          <a:lstStyle/>
          <a:p>
            <a:fld id="{1850086B-3C7C-4C0A-B258-7FF0D1B7E4BD}" type="slidenum">
              <a:rPr lang="en-US" smtClean="0"/>
              <a:t>‹#›</a:t>
            </a:fld>
            <a:endParaRPr lang="en-US"/>
          </a:p>
        </p:txBody>
      </p:sp>
    </p:spTree>
    <p:extLst>
      <p:ext uri="{BB962C8B-B14F-4D97-AF65-F5344CB8AC3E}">
        <p14:creationId xmlns:p14="http://schemas.microsoft.com/office/powerpoint/2010/main" val="1385977067"/>
      </p:ext>
    </p:extLst>
  </p:cSld>
  <p:clrMapOvr>
    <a:masterClrMapping/>
  </p:clrMapOvr>
  <p:transition spd="slow"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BBDD76-8593-4F59-835D-7E89A273BBFC}" type="datetime1">
              <a:rPr lang="en-US" smtClean="0"/>
              <a:t>9/25/2018</a:t>
            </a:fld>
            <a:endParaRPr lang="en-US"/>
          </a:p>
        </p:txBody>
      </p:sp>
      <p:sp>
        <p:nvSpPr>
          <p:cNvPr id="4" name="Footer Placeholder 3"/>
          <p:cNvSpPr>
            <a:spLocks noGrp="1"/>
          </p:cNvSpPr>
          <p:nvPr>
            <p:ph type="ftr" sz="quarter" idx="11"/>
          </p:nvPr>
        </p:nvSpPr>
        <p:spPr/>
        <p:txBody>
          <a:bodyPr/>
          <a:lstStyle/>
          <a:p>
            <a:r>
              <a:rPr lang="en-US" smtClean="0"/>
              <a:t>Since 2008</a:t>
            </a:r>
            <a:endParaRPr lang="en-US"/>
          </a:p>
        </p:txBody>
      </p:sp>
      <p:sp>
        <p:nvSpPr>
          <p:cNvPr id="5" name="Slide Number Placeholder 4"/>
          <p:cNvSpPr>
            <a:spLocks noGrp="1"/>
          </p:cNvSpPr>
          <p:nvPr>
            <p:ph type="sldNum" sz="quarter" idx="12"/>
          </p:nvPr>
        </p:nvSpPr>
        <p:spPr/>
        <p:txBody>
          <a:bodyPr/>
          <a:lstStyle/>
          <a:p>
            <a:fld id="{1850086B-3C7C-4C0A-B258-7FF0D1B7E4BD}" type="slidenum">
              <a:rPr lang="en-US" smtClean="0"/>
              <a:t>‹#›</a:t>
            </a:fld>
            <a:endParaRPr lang="en-US"/>
          </a:p>
        </p:txBody>
      </p:sp>
    </p:spTree>
    <p:extLst>
      <p:ext uri="{BB962C8B-B14F-4D97-AF65-F5344CB8AC3E}">
        <p14:creationId xmlns:p14="http://schemas.microsoft.com/office/powerpoint/2010/main" val="3653700636"/>
      </p:ext>
    </p:extLst>
  </p:cSld>
  <p:clrMapOvr>
    <a:masterClrMapping/>
  </p:clrMapOvr>
  <p:transition spd="slow"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1EF7A-C62C-4610-9D34-5C705D71977D}" type="datetime1">
              <a:rPr lang="en-US" smtClean="0"/>
              <a:t>9/25/2018</a:t>
            </a:fld>
            <a:endParaRPr lang="en-US"/>
          </a:p>
        </p:txBody>
      </p:sp>
      <p:sp>
        <p:nvSpPr>
          <p:cNvPr id="3" name="Footer Placeholder 2"/>
          <p:cNvSpPr>
            <a:spLocks noGrp="1"/>
          </p:cNvSpPr>
          <p:nvPr>
            <p:ph type="ftr" sz="quarter" idx="11"/>
          </p:nvPr>
        </p:nvSpPr>
        <p:spPr/>
        <p:txBody>
          <a:bodyPr/>
          <a:lstStyle/>
          <a:p>
            <a:r>
              <a:rPr lang="en-US" smtClean="0"/>
              <a:t>Since 2008</a:t>
            </a:r>
            <a:endParaRPr lang="en-US"/>
          </a:p>
        </p:txBody>
      </p:sp>
      <p:sp>
        <p:nvSpPr>
          <p:cNvPr id="4" name="Slide Number Placeholder 3"/>
          <p:cNvSpPr>
            <a:spLocks noGrp="1"/>
          </p:cNvSpPr>
          <p:nvPr>
            <p:ph type="sldNum" sz="quarter" idx="12"/>
          </p:nvPr>
        </p:nvSpPr>
        <p:spPr/>
        <p:txBody>
          <a:bodyPr/>
          <a:lstStyle/>
          <a:p>
            <a:fld id="{1850086B-3C7C-4C0A-B258-7FF0D1B7E4BD}" type="slidenum">
              <a:rPr lang="en-US" smtClean="0"/>
              <a:t>‹#›</a:t>
            </a:fld>
            <a:endParaRPr lang="en-US"/>
          </a:p>
        </p:txBody>
      </p:sp>
    </p:spTree>
    <p:extLst>
      <p:ext uri="{BB962C8B-B14F-4D97-AF65-F5344CB8AC3E}">
        <p14:creationId xmlns:p14="http://schemas.microsoft.com/office/powerpoint/2010/main" val="2850078016"/>
      </p:ext>
    </p:extLst>
  </p:cSld>
  <p:clrMapOvr>
    <a:masterClrMapping/>
  </p:clrMapOvr>
  <p:transition spd="slow" advClick="0">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B4B2A1-33FB-4F82-85B3-7C6989A5D341}" type="datetime1">
              <a:rPr lang="en-US" smtClean="0"/>
              <a:t>9/25/2018</a:t>
            </a:fld>
            <a:endParaRPr lang="en-US"/>
          </a:p>
        </p:txBody>
      </p:sp>
      <p:sp>
        <p:nvSpPr>
          <p:cNvPr id="6" name="Footer Placeholder 5"/>
          <p:cNvSpPr>
            <a:spLocks noGrp="1"/>
          </p:cNvSpPr>
          <p:nvPr>
            <p:ph type="ftr" sz="quarter" idx="11"/>
          </p:nvPr>
        </p:nvSpPr>
        <p:spPr/>
        <p:txBody>
          <a:bodyPr/>
          <a:lstStyle/>
          <a:p>
            <a:r>
              <a:rPr lang="en-US" smtClean="0"/>
              <a:t>Since 2008</a:t>
            </a:r>
            <a:endParaRPr lang="en-US"/>
          </a:p>
        </p:txBody>
      </p:sp>
      <p:sp>
        <p:nvSpPr>
          <p:cNvPr id="7" name="Slide Number Placeholder 6"/>
          <p:cNvSpPr>
            <a:spLocks noGrp="1"/>
          </p:cNvSpPr>
          <p:nvPr>
            <p:ph type="sldNum" sz="quarter" idx="12"/>
          </p:nvPr>
        </p:nvSpPr>
        <p:spPr/>
        <p:txBody>
          <a:bodyPr/>
          <a:lstStyle/>
          <a:p>
            <a:fld id="{1850086B-3C7C-4C0A-B258-7FF0D1B7E4BD}" type="slidenum">
              <a:rPr lang="en-US" smtClean="0"/>
              <a:t>‹#›</a:t>
            </a:fld>
            <a:endParaRPr lang="en-US"/>
          </a:p>
        </p:txBody>
      </p:sp>
    </p:spTree>
    <p:extLst>
      <p:ext uri="{BB962C8B-B14F-4D97-AF65-F5344CB8AC3E}">
        <p14:creationId xmlns:p14="http://schemas.microsoft.com/office/powerpoint/2010/main" val="1416034474"/>
      </p:ext>
    </p:extLst>
  </p:cSld>
  <p:clrMapOvr>
    <a:masterClrMapping/>
  </p:clrMapOvr>
  <p:transition spd="slow" advClick="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C57F2-FF7C-425A-B5B2-6BE5886830E9}" type="datetime1">
              <a:rPr lang="en-US" smtClean="0"/>
              <a:t>9/25/2018</a:t>
            </a:fld>
            <a:endParaRPr lang="en-US"/>
          </a:p>
        </p:txBody>
      </p:sp>
      <p:sp>
        <p:nvSpPr>
          <p:cNvPr id="6" name="Footer Placeholder 5"/>
          <p:cNvSpPr>
            <a:spLocks noGrp="1"/>
          </p:cNvSpPr>
          <p:nvPr>
            <p:ph type="ftr" sz="quarter" idx="11"/>
          </p:nvPr>
        </p:nvSpPr>
        <p:spPr/>
        <p:txBody>
          <a:bodyPr/>
          <a:lstStyle/>
          <a:p>
            <a:r>
              <a:rPr lang="en-US" smtClean="0"/>
              <a:t>Since 2008</a:t>
            </a:r>
            <a:endParaRPr lang="en-US"/>
          </a:p>
        </p:txBody>
      </p:sp>
      <p:sp>
        <p:nvSpPr>
          <p:cNvPr id="7" name="Slide Number Placeholder 6"/>
          <p:cNvSpPr>
            <a:spLocks noGrp="1"/>
          </p:cNvSpPr>
          <p:nvPr>
            <p:ph type="sldNum" sz="quarter" idx="12"/>
          </p:nvPr>
        </p:nvSpPr>
        <p:spPr/>
        <p:txBody>
          <a:bodyPr/>
          <a:lstStyle/>
          <a:p>
            <a:fld id="{1850086B-3C7C-4C0A-B258-7FF0D1B7E4BD}" type="slidenum">
              <a:rPr lang="en-US" smtClean="0"/>
              <a:t>‹#›</a:t>
            </a:fld>
            <a:endParaRPr lang="en-US"/>
          </a:p>
        </p:txBody>
      </p:sp>
    </p:spTree>
    <p:extLst>
      <p:ext uri="{BB962C8B-B14F-4D97-AF65-F5344CB8AC3E}">
        <p14:creationId xmlns:p14="http://schemas.microsoft.com/office/powerpoint/2010/main" val="278862394"/>
      </p:ext>
    </p:extLst>
  </p:cSld>
  <p:clrMapOvr>
    <a:masterClrMapping/>
  </p:clrMapOvr>
  <p:transition spd="slow" advClick="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8DA1C-0A70-41A2-A6D3-52DAC3F91913}" type="datetime1">
              <a:rPr lang="en-US" smtClean="0"/>
              <a:t>9/25/2018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Since 2008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0086B-3C7C-4C0A-B258-7FF0D1B7E4BD}" type="slidenum">
              <a:rPr lang="en-US" smtClean="0"/>
              <a:t>‹#›</a:t>
            </a:fld>
            <a:endParaRPr lang="en-US"/>
          </a:p>
        </p:txBody>
      </p:sp>
    </p:spTree>
    <p:extLst>
      <p:ext uri="{BB962C8B-B14F-4D97-AF65-F5344CB8AC3E}">
        <p14:creationId xmlns:p14="http://schemas.microsoft.com/office/powerpoint/2010/main" val="13885422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p:wip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Rectangle 2"/>
          <p:cNvSpPr/>
          <p:nvPr/>
        </p:nvSpPr>
        <p:spPr>
          <a:xfrm>
            <a:off x="0" y="3886200"/>
            <a:ext cx="9144000" cy="2400657"/>
          </a:xfrm>
          <a:prstGeom prst="rect">
            <a:avLst/>
          </a:prstGeom>
        </p:spPr>
        <p:txBody>
          <a:bodyPr wrap="square">
            <a:spAutoFit/>
          </a:bodyPr>
          <a:lstStyle/>
          <a:p>
            <a:pPr algn="ctr"/>
            <a:r>
              <a:rPr lang="en-GB" sz="150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ush Script MT" pitchFamily="66" charset="0"/>
              </a:rPr>
              <a:t>D</a:t>
            </a:r>
            <a:r>
              <a:rPr lang="en-GB" sz="96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ush Script MT" pitchFamily="66" charset="0"/>
              </a:rPr>
              <a:t>airy </a:t>
            </a:r>
            <a:r>
              <a:rPr lang="en-GB" sz="150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ush Script MT" pitchFamily="66" charset="0"/>
              </a:rPr>
              <a:t>P</a:t>
            </a:r>
            <a:r>
              <a:rPr lang="en-GB" sz="96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ush Script MT" pitchFamily="66" charset="0"/>
              </a:rPr>
              <a:t>ower </a:t>
            </a:r>
            <a:r>
              <a:rPr lang="en-GB" sz="150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ush Script MT" pitchFamily="66" charset="0"/>
              </a:rPr>
              <a:t>L</a:t>
            </a:r>
            <a:r>
              <a:rPr lang="en-GB" sz="96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ush Script MT" pitchFamily="66" charset="0"/>
              </a:rPr>
              <a:t>td. </a:t>
            </a:r>
            <a:endParaRPr lang="en-US" sz="96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0648" y="519730"/>
            <a:ext cx="3729774" cy="349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781464"/>
      </p:ext>
    </p:extLst>
  </p:cSld>
  <p:clrMapOvr>
    <a:masterClrMapping/>
  </p:clrMapOvr>
  <p:transition spd="slow" advClick="0">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695980"/>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Expansion – Phase 1</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31944552"/>
              </p:ext>
            </p:extLst>
          </p:nvPr>
        </p:nvGraphicFramePr>
        <p:xfrm>
          <a:off x="496888" y="1828800"/>
          <a:ext cx="8150224" cy="4710474"/>
        </p:xfrm>
        <a:graphic>
          <a:graphicData uri="http://schemas.openxmlformats.org/drawingml/2006/table">
            <a:tbl>
              <a:tblPr firstRow="1" bandRow="1">
                <a:tableStyleId>{21E4AEA4-8DFA-4A89-87EB-49C32662AFE0}</a:tableStyleId>
              </a:tblPr>
              <a:tblGrid>
                <a:gridCol w="996743"/>
                <a:gridCol w="2999847"/>
                <a:gridCol w="2116078"/>
                <a:gridCol w="2037556"/>
              </a:tblGrid>
              <a:tr h="688730">
                <a:tc>
                  <a:txBody>
                    <a:bodyPr/>
                    <a:lstStyle/>
                    <a:p>
                      <a:pPr algn="ctr"/>
                      <a:r>
                        <a:rPr lang="en-US" sz="2000" dirty="0" err="1" smtClean="0">
                          <a:solidFill>
                            <a:schemeClr val="tx1"/>
                          </a:solidFill>
                          <a:latin typeface="Comic Sans MS" pitchFamily="66" charset="0"/>
                        </a:rPr>
                        <a:t>Sr</a:t>
                      </a:r>
                      <a:r>
                        <a:rPr lang="en-US" sz="2000" dirty="0" smtClean="0">
                          <a:solidFill>
                            <a:schemeClr val="tx1"/>
                          </a:solidFill>
                          <a:latin typeface="Comic Sans MS" pitchFamily="66" charset="0"/>
                        </a:rPr>
                        <a:t> No </a:t>
                      </a:r>
                      <a:endParaRPr lang="en-US" sz="2000" dirty="0">
                        <a:solidFill>
                          <a:schemeClr val="tx1"/>
                        </a:solidFill>
                        <a:latin typeface="Comic Sans MS" pitchFamily="66" charset="0"/>
                      </a:endParaRPr>
                    </a:p>
                  </a:txBody>
                  <a:tcPr/>
                </a:tc>
                <a:tc>
                  <a:txBody>
                    <a:bodyPr/>
                    <a:lstStyle/>
                    <a:p>
                      <a:pPr algn="ctr"/>
                      <a:r>
                        <a:rPr lang="en-US" sz="2000" dirty="0" smtClean="0">
                          <a:solidFill>
                            <a:schemeClr val="tx1"/>
                          </a:solidFill>
                          <a:latin typeface="Comic Sans MS" pitchFamily="66" charset="0"/>
                        </a:rPr>
                        <a:t>Product Name</a:t>
                      </a:r>
                      <a:endParaRPr lang="en-US" sz="2000" dirty="0">
                        <a:solidFill>
                          <a:schemeClr val="tx1"/>
                        </a:solidFill>
                        <a:latin typeface="Comic Sans MS" pitchFamily="66" charset="0"/>
                      </a:endParaRPr>
                    </a:p>
                  </a:txBody>
                  <a:tcPr/>
                </a:tc>
                <a:tc>
                  <a:txBody>
                    <a:bodyPr/>
                    <a:lstStyle/>
                    <a:p>
                      <a:pPr algn="ctr"/>
                      <a:r>
                        <a:rPr lang="en-US" sz="2000" dirty="0" smtClean="0">
                          <a:solidFill>
                            <a:schemeClr val="tx1"/>
                          </a:solidFill>
                          <a:latin typeface="Comic Sans MS" pitchFamily="66" charset="0"/>
                        </a:rPr>
                        <a:t>Existing Capacity / Day</a:t>
                      </a:r>
                      <a:endParaRPr lang="en-US" sz="2000" dirty="0">
                        <a:solidFill>
                          <a:schemeClr val="tx1"/>
                        </a:solidFill>
                        <a:latin typeface="Comic Sans MS" pitchFamily="66" charset="0"/>
                      </a:endParaRPr>
                    </a:p>
                  </a:txBody>
                  <a:tcPr/>
                </a:tc>
                <a:tc>
                  <a:txBody>
                    <a:bodyPr/>
                    <a:lstStyle/>
                    <a:p>
                      <a:pPr algn="ctr"/>
                      <a:r>
                        <a:rPr lang="en-US" sz="2000" dirty="0" smtClean="0">
                          <a:solidFill>
                            <a:schemeClr val="tx1"/>
                          </a:solidFill>
                          <a:latin typeface="Comic Sans MS" pitchFamily="66" charset="0"/>
                        </a:rPr>
                        <a:t>Expansion  </a:t>
                      </a:r>
                      <a:r>
                        <a:rPr lang="en-US" sz="2000" dirty="0" err="1" smtClean="0">
                          <a:solidFill>
                            <a:schemeClr val="tx1"/>
                          </a:solidFill>
                          <a:latin typeface="Comic Sans MS" pitchFamily="66" charset="0"/>
                        </a:rPr>
                        <a:t>upto</a:t>
                      </a:r>
                      <a:r>
                        <a:rPr lang="en-US" sz="2000" dirty="0" smtClean="0">
                          <a:solidFill>
                            <a:schemeClr val="tx1"/>
                          </a:solidFill>
                          <a:latin typeface="Comic Sans MS" pitchFamily="66" charset="0"/>
                        </a:rPr>
                        <a:t> / Day </a:t>
                      </a:r>
                      <a:endParaRPr lang="en-US" sz="2000" dirty="0">
                        <a:solidFill>
                          <a:schemeClr val="tx1"/>
                        </a:solidFill>
                        <a:latin typeface="Comic Sans MS" pitchFamily="66" charset="0"/>
                      </a:endParaRPr>
                    </a:p>
                  </a:txBody>
                  <a:tcPr/>
                </a:tc>
              </a:tr>
              <a:tr h="393919">
                <a:tc>
                  <a:txBody>
                    <a:bodyPr/>
                    <a:lstStyle/>
                    <a:p>
                      <a:pPr algn="ctr"/>
                      <a:r>
                        <a:rPr lang="en-US" sz="1800" dirty="0" smtClean="0">
                          <a:solidFill>
                            <a:schemeClr val="tx1"/>
                          </a:solidFill>
                          <a:latin typeface="Comic Sans MS" pitchFamily="66" charset="0"/>
                        </a:rPr>
                        <a:t>1</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Plant Area</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14,000 Sq</a:t>
                      </a:r>
                      <a:r>
                        <a:rPr lang="en-US" sz="1800" baseline="0" dirty="0" smtClean="0">
                          <a:solidFill>
                            <a:schemeClr val="tx1"/>
                          </a:solidFill>
                          <a:latin typeface="Comic Sans MS" pitchFamily="66" charset="0"/>
                        </a:rPr>
                        <a:t>. Ft.</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70,000 Sq. Ft.</a:t>
                      </a:r>
                      <a:endParaRPr lang="en-US" sz="1800" dirty="0">
                        <a:solidFill>
                          <a:schemeClr val="tx1"/>
                        </a:solidFill>
                        <a:latin typeface="Comic Sans MS" pitchFamily="66" charset="0"/>
                      </a:endParaRPr>
                    </a:p>
                  </a:txBody>
                  <a:tcPr/>
                </a:tc>
              </a:tr>
              <a:tr h="393919">
                <a:tc>
                  <a:txBody>
                    <a:bodyPr/>
                    <a:lstStyle/>
                    <a:p>
                      <a:pPr algn="ctr"/>
                      <a:r>
                        <a:rPr lang="en-US" sz="1800" dirty="0" smtClean="0">
                          <a:solidFill>
                            <a:schemeClr val="tx1"/>
                          </a:solidFill>
                          <a:latin typeface="Comic Sans MS" pitchFamily="66" charset="0"/>
                        </a:rPr>
                        <a:t>2</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Milk</a:t>
                      </a:r>
                      <a:r>
                        <a:rPr lang="en-US" sz="1800" baseline="0" dirty="0" smtClean="0">
                          <a:solidFill>
                            <a:schemeClr val="tx1"/>
                          </a:solidFill>
                          <a:latin typeface="Comic Sans MS" pitchFamily="66" charset="0"/>
                        </a:rPr>
                        <a:t> Handling capacity</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50,000 </a:t>
                      </a:r>
                      <a:r>
                        <a:rPr lang="en-US" sz="1800" dirty="0" err="1" smtClean="0">
                          <a:solidFill>
                            <a:schemeClr val="tx1"/>
                          </a:solidFill>
                          <a:latin typeface="Comic Sans MS" pitchFamily="66" charset="0"/>
                        </a:rPr>
                        <a:t>ltrs</a:t>
                      </a:r>
                      <a:r>
                        <a:rPr lang="en-US" sz="1800" dirty="0" smtClean="0">
                          <a:solidFill>
                            <a:schemeClr val="tx1"/>
                          </a:solidFill>
                          <a:latin typeface="Comic Sans MS" pitchFamily="66" charset="0"/>
                        </a:rPr>
                        <a:t>.</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3,00,000</a:t>
                      </a:r>
                      <a:r>
                        <a:rPr lang="en-US" sz="1800" baseline="0" dirty="0" smtClean="0">
                          <a:solidFill>
                            <a:schemeClr val="tx1"/>
                          </a:solidFill>
                          <a:latin typeface="Comic Sans MS" pitchFamily="66" charset="0"/>
                        </a:rPr>
                        <a:t> </a:t>
                      </a:r>
                      <a:r>
                        <a:rPr lang="en-US" sz="1800" baseline="0" dirty="0" err="1" smtClean="0">
                          <a:solidFill>
                            <a:schemeClr val="tx1"/>
                          </a:solidFill>
                          <a:latin typeface="Comic Sans MS" pitchFamily="66" charset="0"/>
                        </a:rPr>
                        <a:t>ltrs</a:t>
                      </a:r>
                      <a:r>
                        <a:rPr lang="en-US" sz="1800" baseline="0" dirty="0" smtClean="0">
                          <a:solidFill>
                            <a:schemeClr val="tx1"/>
                          </a:solidFill>
                          <a:latin typeface="Comic Sans MS" pitchFamily="66" charset="0"/>
                        </a:rPr>
                        <a:t>.</a:t>
                      </a:r>
                      <a:endParaRPr lang="en-US" sz="1800" dirty="0">
                        <a:solidFill>
                          <a:schemeClr val="tx1"/>
                        </a:solidFill>
                        <a:latin typeface="Comic Sans MS" pitchFamily="66" charset="0"/>
                      </a:endParaRPr>
                    </a:p>
                  </a:txBody>
                  <a:tcPr/>
                </a:tc>
              </a:tr>
              <a:tr h="393919">
                <a:tc>
                  <a:txBody>
                    <a:bodyPr/>
                    <a:lstStyle/>
                    <a:p>
                      <a:pPr algn="ctr"/>
                      <a:r>
                        <a:rPr lang="en-US" sz="1800" dirty="0" smtClean="0">
                          <a:solidFill>
                            <a:schemeClr val="tx1"/>
                          </a:solidFill>
                          <a:latin typeface="Comic Sans MS" pitchFamily="66" charset="0"/>
                        </a:rPr>
                        <a:t>3</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Milk sold in own</a:t>
                      </a:r>
                      <a:r>
                        <a:rPr lang="en-US" sz="1800" baseline="0" dirty="0" smtClean="0">
                          <a:solidFill>
                            <a:schemeClr val="tx1"/>
                          </a:solidFill>
                          <a:latin typeface="Comic Sans MS" pitchFamily="66" charset="0"/>
                        </a:rPr>
                        <a:t> brand</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32,000</a:t>
                      </a:r>
                      <a:r>
                        <a:rPr lang="en-US" sz="1800" baseline="0" dirty="0" smtClean="0">
                          <a:solidFill>
                            <a:schemeClr val="tx1"/>
                          </a:solidFill>
                          <a:latin typeface="Comic Sans MS" pitchFamily="66" charset="0"/>
                        </a:rPr>
                        <a:t> </a:t>
                      </a:r>
                      <a:r>
                        <a:rPr lang="en-US" sz="1800" baseline="0" dirty="0" err="1" smtClean="0">
                          <a:solidFill>
                            <a:schemeClr val="tx1"/>
                          </a:solidFill>
                          <a:latin typeface="Comic Sans MS" pitchFamily="66" charset="0"/>
                        </a:rPr>
                        <a:t>ltrs</a:t>
                      </a:r>
                      <a:r>
                        <a:rPr lang="en-US" sz="1800" baseline="0" dirty="0" smtClean="0">
                          <a:solidFill>
                            <a:schemeClr val="tx1"/>
                          </a:solidFill>
                          <a:latin typeface="Comic Sans MS" pitchFamily="66" charset="0"/>
                        </a:rPr>
                        <a:t>.</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1,00,000</a:t>
                      </a:r>
                      <a:r>
                        <a:rPr lang="en-US" sz="1800" baseline="0" dirty="0" smtClean="0">
                          <a:solidFill>
                            <a:schemeClr val="tx1"/>
                          </a:solidFill>
                          <a:latin typeface="Comic Sans MS" pitchFamily="66" charset="0"/>
                        </a:rPr>
                        <a:t> </a:t>
                      </a:r>
                      <a:r>
                        <a:rPr lang="en-US" sz="1800" baseline="0" dirty="0" err="1" smtClean="0">
                          <a:solidFill>
                            <a:schemeClr val="tx1"/>
                          </a:solidFill>
                          <a:latin typeface="Comic Sans MS" pitchFamily="66" charset="0"/>
                        </a:rPr>
                        <a:t>ltrs</a:t>
                      </a:r>
                      <a:r>
                        <a:rPr lang="en-US" sz="1800" baseline="0" dirty="0" smtClean="0">
                          <a:solidFill>
                            <a:schemeClr val="tx1"/>
                          </a:solidFill>
                          <a:latin typeface="Comic Sans MS" pitchFamily="66" charset="0"/>
                        </a:rPr>
                        <a:t>.</a:t>
                      </a:r>
                      <a:endParaRPr lang="en-US" sz="1800" dirty="0">
                        <a:solidFill>
                          <a:schemeClr val="tx1"/>
                        </a:solidFill>
                        <a:latin typeface="Comic Sans MS" pitchFamily="66" charset="0"/>
                      </a:endParaRPr>
                    </a:p>
                  </a:txBody>
                  <a:tcPr/>
                </a:tc>
              </a:tr>
              <a:tr h="393919">
                <a:tc>
                  <a:txBody>
                    <a:bodyPr/>
                    <a:lstStyle/>
                    <a:p>
                      <a:pPr algn="ctr"/>
                      <a:r>
                        <a:rPr lang="en-US" sz="1800" dirty="0" smtClean="0">
                          <a:solidFill>
                            <a:schemeClr val="tx1"/>
                          </a:solidFill>
                          <a:latin typeface="Comic Sans MS" pitchFamily="66" charset="0"/>
                        </a:rPr>
                        <a:t>4</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Ghee </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5</a:t>
                      </a:r>
                      <a:r>
                        <a:rPr lang="en-US" sz="1800" baseline="0" dirty="0" smtClean="0">
                          <a:solidFill>
                            <a:schemeClr val="tx1"/>
                          </a:solidFill>
                          <a:latin typeface="Comic Sans MS" pitchFamily="66" charset="0"/>
                        </a:rPr>
                        <a:t> MT </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50 MT</a:t>
                      </a:r>
                      <a:endParaRPr lang="en-US" sz="1800" dirty="0">
                        <a:solidFill>
                          <a:schemeClr val="tx1"/>
                        </a:solidFill>
                        <a:latin typeface="Comic Sans MS" pitchFamily="66" charset="0"/>
                      </a:endParaRPr>
                    </a:p>
                  </a:txBody>
                  <a:tcPr/>
                </a:tc>
              </a:tr>
              <a:tr h="393919">
                <a:tc>
                  <a:txBody>
                    <a:bodyPr/>
                    <a:lstStyle/>
                    <a:p>
                      <a:pPr algn="ctr"/>
                      <a:r>
                        <a:rPr lang="en-US" sz="1800" dirty="0" smtClean="0">
                          <a:solidFill>
                            <a:schemeClr val="tx1"/>
                          </a:solidFill>
                          <a:latin typeface="Comic Sans MS" pitchFamily="66" charset="0"/>
                        </a:rPr>
                        <a:t>5</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Curd</a:t>
                      </a:r>
                      <a:endParaRPr lang="en-US" sz="1800" dirty="0">
                        <a:solidFill>
                          <a:schemeClr val="tx1"/>
                        </a:solidFill>
                        <a:latin typeface="Comic Sans MS" pitchFamily="66" charset="0"/>
                      </a:endParaRPr>
                    </a:p>
                  </a:txBody>
                  <a:tcPr/>
                </a:tc>
                <a:tc>
                  <a:txBody>
                    <a:bodyPr/>
                    <a:lstStyle/>
                    <a:p>
                      <a:pPr algn="ctr"/>
                      <a:r>
                        <a:rPr lang="en-US" sz="1800" baseline="0" dirty="0" smtClean="0">
                          <a:solidFill>
                            <a:schemeClr val="tx1"/>
                          </a:solidFill>
                          <a:latin typeface="Comic Sans MS" pitchFamily="66" charset="0"/>
                        </a:rPr>
                        <a:t>10 MT</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25 MT</a:t>
                      </a:r>
                      <a:endParaRPr lang="en-US" sz="1800" dirty="0">
                        <a:solidFill>
                          <a:schemeClr val="tx1"/>
                        </a:solidFill>
                        <a:latin typeface="Comic Sans MS" pitchFamily="66" charset="0"/>
                      </a:endParaRPr>
                    </a:p>
                  </a:txBody>
                  <a:tcPr/>
                </a:tc>
              </a:tr>
              <a:tr h="393919">
                <a:tc>
                  <a:txBody>
                    <a:bodyPr/>
                    <a:lstStyle/>
                    <a:p>
                      <a:pPr algn="ctr"/>
                      <a:r>
                        <a:rPr lang="en-US" sz="1800" dirty="0" smtClean="0">
                          <a:solidFill>
                            <a:schemeClr val="tx1"/>
                          </a:solidFill>
                          <a:latin typeface="Comic Sans MS" pitchFamily="66" charset="0"/>
                        </a:rPr>
                        <a:t>6</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Malai Paneer</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02 MT</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10 MT</a:t>
                      </a:r>
                      <a:endParaRPr lang="en-US" sz="1800" dirty="0">
                        <a:solidFill>
                          <a:schemeClr val="tx1"/>
                        </a:solidFill>
                        <a:latin typeface="Comic Sans MS" pitchFamily="66" charset="0"/>
                      </a:endParaRPr>
                    </a:p>
                  </a:txBody>
                  <a:tcPr/>
                </a:tc>
              </a:tr>
              <a:tr h="878930">
                <a:tc>
                  <a:txBody>
                    <a:bodyPr/>
                    <a:lstStyle/>
                    <a:p>
                      <a:pPr algn="ctr"/>
                      <a:r>
                        <a:rPr lang="en-US" sz="1800" dirty="0" smtClean="0">
                          <a:solidFill>
                            <a:schemeClr val="tx1"/>
                          </a:solidFill>
                          <a:latin typeface="Comic Sans MS" pitchFamily="66" charset="0"/>
                        </a:rPr>
                        <a:t>7</a:t>
                      </a:r>
                      <a:endParaRPr lang="en-US" sz="1800" dirty="0">
                        <a:solidFill>
                          <a:schemeClr val="tx1"/>
                        </a:solidFill>
                        <a:latin typeface="Comic Sans MS" pitchFamily="66" charset="0"/>
                      </a:endParaRPr>
                    </a:p>
                  </a:txBody>
                  <a:tcPr/>
                </a:tc>
                <a:tc>
                  <a:txBody>
                    <a:bodyPr/>
                    <a:lstStyle/>
                    <a:p>
                      <a:pPr algn="ctr"/>
                      <a:r>
                        <a:rPr lang="en-US" sz="1800" dirty="0" err="1" smtClean="0">
                          <a:solidFill>
                            <a:schemeClr val="tx1"/>
                          </a:solidFill>
                          <a:latin typeface="Comic Sans MS" pitchFamily="66" charset="0"/>
                        </a:rPr>
                        <a:t>Shrikhand</a:t>
                      </a:r>
                      <a:r>
                        <a:rPr lang="en-US" sz="1800" baseline="0" dirty="0" smtClean="0">
                          <a:solidFill>
                            <a:schemeClr val="tx1"/>
                          </a:solidFill>
                          <a:latin typeface="Comic Sans MS" pitchFamily="66" charset="0"/>
                        </a:rPr>
                        <a:t> </a:t>
                      </a:r>
                      <a:r>
                        <a:rPr lang="en-US" sz="1800" dirty="0" smtClean="0">
                          <a:solidFill>
                            <a:schemeClr val="tx1"/>
                          </a:solidFill>
                          <a:latin typeface="Comic Sans MS" pitchFamily="66" charset="0"/>
                        </a:rPr>
                        <a:t>in three different flavor</a:t>
                      </a:r>
                      <a:r>
                        <a:rPr lang="en-US" sz="1800" baseline="0" dirty="0" smtClean="0">
                          <a:solidFill>
                            <a:schemeClr val="tx1"/>
                          </a:solidFill>
                          <a:latin typeface="Comic Sans MS" pitchFamily="66" charset="0"/>
                        </a:rPr>
                        <a:t> (Indian Sweet) </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01 MT</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3 MT</a:t>
                      </a:r>
                      <a:endParaRPr lang="en-US" sz="1800" dirty="0">
                        <a:solidFill>
                          <a:schemeClr val="tx1"/>
                        </a:solidFill>
                        <a:latin typeface="Comic Sans MS" pitchFamily="66" charset="0"/>
                      </a:endParaRPr>
                    </a:p>
                  </a:txBody>
                  <a:tcPr/>
                </a:tc>
              </a:tr>
              <a:tr h="345530">
                <a:tc>
                  <a:txBody>
                    <a:bodyPr/>
                    <a:lstStyle/>
                    <a:p>
                      <a:pPr algn="ctr"/>
                      <a:r>
                        <a:rPr lang="en-US" sz="1800" dirty="0" smtClean="0">
                          <a:solidFill>
                            <a:schemeClr val="tx1"/>
                          </a:solidFill>
                          <a:latin typeface="Comic Sans MS" pitchFamily="66" charset="0"/>
                        </a:rPr>
                        <a:t>8</a:t>
                      </a:r>
                      <a:endParaRPr lang="en-US" sz="1800" dirty="0">
                        <a:solidFill>
                          <a:schemeClr val="tx1"/>
                        </a:solidFill>
                        <a:latin typeface="Comic Sans MS" pitchFamily="66" charset="0"/>
                      </a:endParaRPr>
                    </a:p>
                  </a:txBody>
                  <a:tcPr/>
                </a:tc>
                <a:tc>
                  <a:txBody>
                    <a:bodyPr/>
                    <a:lstStyle/>
                    <a:p>
                      <a:pPr algn="ctr"/>
                      <a:r>
                        <a:rPr lang="en-US" sz="1800" dirty="0" err="1" smtClean="0">
                          <a:solidFill>
                            <a:schemeClr val="tx1"/>
                          </a:solidFill>
                          <a:latin typeface="Comic Sans MS" pitchFamily="66" charset="0"/>
                        </a:rPr>
                        <a:t>Lassi</a:t>
                      </a:r>
                      <a:r>
                        <a:rPr lang="en-US" sz="1800" dirty="0" smtClean="0">
                          <a:solidFill>
                            <a:schemeClr val="tx1"/>
                          </a:solidFill>
                          <a:latin typeface="Comic Sans MS" pitchFamily="66" charset="0"/>
                        </a:rPr>
                        <a:t> </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1 MT</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2 MT</a:t>
                      </a:r>
                      <a:endParaRPr lang="en-US" sz="1800" dirty="0">
                        <a:solidFill>
                          <a:schemeClr val="tx1"/>
                        </a:solidFill>
                        <a:latin typeface="Comic Sans MS" pitchFamily="66" charset="0"/>
                      </a:endParaRPr>
                    </a:p>
                  </a:txBody>
                  <a:tcPr/>
                </a:tc>
              </a:tr>
              <a:tr h="361782">
                <a:tc>
                  <a:txBody>
                    <a:bodyPr/>
                    <a:lstStyle/>
                    <a:p>
                      <a:pPr algn="ctr"/>
                      <a:r>
                        <a:rPr lang="en-US" sz="1800" dirty="0" smtClean="0">
                          <a:solidFill>
                            <a:schemeClr val="tx1"/>
                          </a:solidFill>
                          <a:latin typeface="Comic Sans MS" pitchFamily="66" charset="0"/>
                        </a:rPr>
                        <a:t>9</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Butter Milk</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3 MT</a:t>
                      </a:r>
                      <a:endParaRPr lang="en-US" sz="1800" dirty="0">
                        <a:solidFill>
                          <a:schemeClr val="tx1"/>
                        </a:solidFill>
                        <a:latin typeface="Comic Sans MS" pitchFamily="66" charset="0"/>
                      </a:endParaRPr>
                    </a:p>
                  </a:txBody>
                  <a:tcPr/>
                </a:tc>
                <a:tc>
                  <a:txBody>
                    <a:bodyPr/>
                    <a:lstStyle/>
                    <a:p>
                      <a:pPr algn="ctr"/>
                      <a:r>
                        <a:rPr lang="en-US" sz="1800" dirty="0" smtClean="0">
                          <a:solidFill>
                            <a:schemeClr val="tx1"/>
                          </a:solidFill>
                          <a:latin typeface="Comic Sans MS" pitchFamily="66" charset="0"/>
                        </a:rPr>
                        <a:t>8 MT</a:t>
                      </a:r>
                      <a:endParaRPr lang="en-US" sz="1800" dirty="0">
                        <a:solidFill>
                          <a:schemeClr val="tx1"/>
                        </a:solidFill>
                        <a:latin typeface="Comic Sans MS" pitchFamily="66" charset="0"/>
                      </a:endParaRPr>
                    </a:p>
                  </a:txBody>
                  <a:tcPr/>
                </a:tc>
              </a:tr>
            </a:tbl>
          </a:graphicData>
        </a:graphic>
      </p:graphicFrame>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331407"/>
      </p:ext>
    </p:extLst>
  </p:cSld>
  <p:clrMapOvr>
    <a:masterClrMapping/>
  </p:clrMapOvr>
  <p:transition spd="slow" advClick="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772180"/>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Expansion – Phase 2</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13" name="Rectangle 12"/>
          <p:cNvSpPr/>
          <p:nvPr/>
        </p:nvSpPr>
        <p:spPr>
          <a:xfrm>
            <a:off x="-12879" y="2104032"/>
            <a:ext cx="9144000" cy="4385816"/>
          </a:xfrm>
          <a:prstGeom prst="rect">
            <a:avLst/>
          </a:prstGeom>
        </p:spPr>
        <p:txBody>
          <a:bodyPr wrap="square">
            <a:spAutoFit/>
          </a:bodyPr>
          <a:lstStyle/>
          <a:p>
            <a:pPr algn="just">
              <a:lnSpc>
                <a:spcPct val="150000"/>
              </a:lnSpc>
            </a:pPr>
            <a:r>
              <a:rPr lang="en-GB" sz="2000" dirty="0" smtClean="0">
                <a:latin typeface="Comic Sans MS" pitchFamily="66" charset="0"/>
              </a:rPr>
              <a:t>In the process of </a:t>
            </a:r>
            <a:r>
              <a:rPr lang="en-GB" sz="2000" u="sng" dirty="0" smtClean="0">
                <a:latin typeface="Comic Sans MS" pitchFamily="66" charset="0"/>
              </a:rPr>
              <a:t>expansion - phase 2</a:t>
            </a:r>
            <a:r>
              <a:rPr lang="en-GB" sz="2000" dirty="0" smtClean="0">
                <a:latin typeface="Comic Sans MS" pitchFamily="66" charset="0"/>
              </a:rPr>
              <a:t> , we will be producing below mentioned products in the same factory premises :</a:t>
            </a:r>
          </a:p>
          <a:p>
            <a:pPr algn="just">
              <a:lnSpc>
                <a:spcPct val="150000"/>
              </a:lnSpc>
            </a:pPr>
            <a:endParaRPr lang="en-GB" sz="2000" dirty="0" smtClean="0">
              <a:latin typeface="Comic Sans MS" pitchFamily="66" charset="0"/>
            </a:endParaRPr>
          </a:p>
          <a:p>
            <a:pPr marL="3200400" lvl="6" indent="-457200">
              <a:lnSpc>
                <a:spcPct val="150000"/>
              </a:lnSpc>
              <a:buFont typeface="+mj-lt"/>
              <a:buAutoNum type="arabicPeriod"/>
            </a:pPr>
            <a:r>
              <a:rPr lang="en-GB" dirty="0" smtClean="0">
                <a:latin typeface="Comic Sans MS" pitchFamily="66" charset="0"/>
              </a:rPr>
              <a:t>Condensed Milk</a:t>
            </a:r>
          </a:p>
          <a:p>
            <a:pPr marL="3200400" lvl="6" indent="-457200">
              <a:lnSpc>
                <a:spcPct val="150000"/>
              </a:lnSpc>
              <a:buFont typeface="+mj-lt"/>
              <a:buAutoNum type="arabicPeriod"/>
            </a:pPr>
            <a:r>
              <a:rPr lang="en-GB" dirty="0" smtClean="0">
                <a:latin typeface="Comic Sans MS" pitchFamily="66" charset="0"/>
              </a:rPr>
              <a:t>Whole Milk Powder</a:t>
            </a:r>
          </a:p>
          <a:p>
            <a:pPr marL="3200400" lvl="6" indent="-457200">
              <a:lnSpc>
                <a:spcPct val="150000"/>
              </a:lnSpc>
              <a:buFont typeface="+mj-lt"/>
              <a:buAutoNum type="arabicPeriod"/>
            </a:pPr>
            <a:r>
              <a:rPr lang="en-GB" dirty="0" smtClean="0">
                <a:latin typeface="Comic Sans MS" pitchFamily="66" charset="0"/>
              </a:rPr>
              <a:t>Skimmed Milk Powder</a:t>
            </a:r>
          </a:p>
          <a:p>
            <a:pPr marL="3200400" lvl="6" indent="-457200">
              <a:lnSpc>
                <a:spcPct val="150000"/>
              </a:lnSpc>
              <a:buFont typeface="+mj-lt"/>
              <a:buAutoNum type="arabicPeriod"/>
            </a:pPr>
            <a:r>
              <a:rPr lang="en-GB" dirty="0" smtClean="0">
                <a:latin typeface="Comic Sans MS" pitchFamily="66" charset="0"/>
              </a:rPr>
              <a:t>Dairy Whiteners</a:t>
            </a:r>
          </a:p>
          <a:p>
            <a:pPr marL="3200400" lvl="6" indent="-457200">
              <a:lnSpc>
                <a:spcPct val="150000"/>
              </a:lnSpc>
              <a:buFont typeface="+mj-lt"/>
              <a:buAutoNum type="arabicPeriod"/>
            </a:pPr>
            <a:r>
              <a:rPr lang="en-GB" dirty="0" smtClean="0">
                <a:latin typeface="Comic Sans MS" pitchFamily="66" charset="0"/>
              </a:rPr>
              <a:t>Salted &amp; Unsalted Butter</a:t>
            </a:r>
          </a:p>
          <a:p>
            <a:pPr marL="3200400" lvl="6" indent="-457200">
              <a:lnSpc>
                <a:spcPct val="150000"/>
              </a:lnSpc>
              <a:buFont typeface="+mj-lt"/>
              <a:buAutoNum type="arabicPeriod"/>
            </a:pPr>
            <a:r>
              <a:rPr lang="en-GB" dirty="0" smtClean="0">
                <a:latin typeface="Comic Sans MS" pitchFamily="66" charset="0"/>
              </a:rPr>
              <a:t>Flavoured Milk</a:t>
            </a:r>
          </a:p>
          <a:p>
            <a:pPr marL="3200400" lvl="6" indent="-457200">
              <a:lnSpc>
                <a:spcPct val="150000"/>
              </a:lnSpc>
              <a:buFont typeface="+mj-lt"/>
              <a:buAutoNum type="arabicPeriod"/>
            </a:pPr>
            <a:r>
              <a:rPr lang="en-GB" dirty="0" smtClean="0">
                <a:latin typeface="Comic Sans MS" pitchFamily="66" charset="0"/>
              </a:rPr>
              <a:t>Fresh Cream</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428114"/>
      </p:ext>
    </p:extLst>
  </p:cSld>
  <p:clrMapOvr>
    <a:masterClrMapping/>
  </p:clrMapOvr>
  <p:transition spd="slow" advClick="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452735"/>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Manufacturing</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2" name="Rectangle 1"/>
          <p:cNvSpPr/>
          <p:nvPr/>
        </p:nvSpPr>
        <p:spPr>
          <a:xfrm>
            <a:off x="0" y="1968572"/>
            <a:ext cx="9144000" cy="4093428"/>
          </a:xfrm>
          <a:prstGeom prst="rect">
            <a:avLst/>
          </a:prstGeom>
        </p:spPr>
        <p:txBody>
          <a:bodyPr wrap="square">
            <a:spAutoFit/>
          </a:bodyPr>
          <a:lstStyle/>
          <a:p>
            <a:pPr marL="342900" indent="-342900" algn="just">
              <a:buFont typeface="Wingdings" pitchFamily="2" charset="2"/>
              <a:buChar char="Ø"/>
            </a:pPr>
            <a:r>
              <a:rPr lang="en-US" sz="2000" dirty="0" smtClean="0">
                <a:latin typeface="Comic Sans MS" pitchFamily="66" charset="0"/>
              </a:rPr>
              <a:t>The manufacturing plant is located in </a:t>
            </a:r>
            <a:r>
              <a:rPr lang="en-US" sz="2000" dirty="0" err="1" smtClean="0">
                <a:latin typeface="Comic Sans MS" pitchFamily="66" charset="0"/>
              </a:rPr>
              <a:t>Saikheda</a:t>
            </a:r>
            <a:r>
              <a:rPr lang="en-US" sz="2000" dirty="0" smtClean="0">
                <a:latin typeface="Comic Sans MS" pitchFamily="66" charset="0"/>
              </a:rPr>
              <a:t>, </a:t>
            </a:r>
            <a:r>
              <a:rPr lang="en-US" sz="2000" dirty="0" err="1" smtClean="0">
                <a:latin typeface="Comic Sans MS" pitchFamily="66" charset="0"/>
              </a:rPr>
              <a:t>Nashik</a:t>
            </a:r>
            <a:r>
              <a:rPr lang="en-US" sz="2000" dirty="0" smtClean="0">
                <a:latin typeface="Comic Sans MS" pitchFamily="66" charset="0"/>
              </a:rPr>
              <a:t> District. </a:t>
            </a:r>
          </a:p>
          <a:p>
            <a:pPr marL="342900" indent="-342900" algn="just">
              <a:buFont typeface="Wingdings" pitchFamily="2" charset="2"/>
              <a:buChar char="Ø"/>
            </a:pPr>
            <a:endParaRPr lang="en-US" sz="2000" dirty="0" smtClean="0">
              <a:latin typeface="Comic Sans MS" pitchFamily="66" charset="0"/>
            </a:endParaRPr>
          </a:p>
          <a:p>
            <a:pPr marL="342900" indent="-342900" algn="just">
              <a:buFont typeface="Wingdings" pitchFamily="2" charset="2"/>
              <a:buChar char="Ø"/>
            </a:pPr>
            <a:endParaRPr lang="en-US" sz="2000" dirty="0">
              <a:latin typeface="Comic Sans MS" pitchFamily="66" charset="0"/>
            </a:endParaRPr>
          </a:p>
          <a:p>
            <a:pPr marL="342900" indent="-342900" algn="just">
              <a:buFont typeface="Wingdings" pitchFamily="2" charset="2"/>
              <a:buChar char="Ø"/>
            </a:pPr>
            <a:r>
              <a:rPr lang="en-US" sz="2000" dirty="0" smtClean="0">
                <a:latin typeface="Comic Sans MS" pitchFamily="66" charset="0"/>
              </a:rPr>
              <a:t>Acute quality check is done by professionals in quality control lab at the factory . </a:t>
            </a:r>
          </a:p>
          <a:p>
            <a:pPr marL="342900" indent="-342900" algn="just">
              <a:buFont typeface="Wingdings" pitchFamily="2" charset="2"/>
              <a:buChar char="Ø"/>
            </a:pPr>
            <a:endParaRPr lang="en-US" sz="2000" dirty="0" smtClean="0">
              <a:latin typeface="Comic Sans MS" pitchFamily="66" charset="0"/>
            </a:endParaRPr>
          </a:p>
          <a:p>
            <a:pPr marL="342900" indent="-342900" algn="just">
              <a:buFont typeface="Wingdings" pitchFamily="2" charset="2"/>
              <a:buChar char="Ø"/>
            </a:pPr>
            <a:endParaRPr lang="en-US" sz="2000" dirty="0">
              <a:latin typeface="Comic Sans MS" pitchFamily="66" charset="0"/>
            </a:endParaRPr>
          </a:p>
          <a:p>
            <a:pPr marL="342900" indent="-342900" algn="just">
              <a:buFont typeface="Wingdings" pitchFamily="2" charset="2"/>
              <a:buChar char="Ø"/>
            </a:pPr>
            <a:r>
              <a:rPr lang="en-US" sz="2000" dirty="0" smtClean="0">
                <a:latin typeface="Comic Sans MS" pitchFamily="66" charset="0"/>
              </a:rPr>
              <a:t>The complete process of filtration, homogenization, pasteurization, storage and packaging is automated. </a:t>
            </a:r>
          </a:p>
          <a:p>
            <a:pPr marL="342900" indent="-342900" algn="just">
              <a:buFont typeface="Wingdings" pitchFamily="2" charset="2"/>
              <a:buChar char="Ø"/>
            </a:pPr>
            <a:endParaRPr lang="en-US" sz="2000" dirty="0" smtClean="0">
              <a:latin typeface="Comic Sans MS" pitchFamily="66" charset="0"/>
            </a:endParaRPr>
          </a:p>
          <a:p>
            <a:pPr marL="342900" indent="-342900" algn="just">
              <a:buFont typeface="Wingdings" pitchFamily="2" charset="2"/>
              <a:buChar char="Ø"/>
            </a:pPr>
            <a:endParaRPr lang="en-US" sz="2000" dirty="0">
              <a:latin typeface="Comic Sans MS" pitchFamily="66" charset="0"/>
            </a:endParaRPr>
          </a:p>
          <a:p>
            <a:pPr marL="342900" indent="-342900" algn="just">
              <a:buFont typeface="Wingdings" pitchFamily="2" charset="2"/>
              <a:buChar char="Ø"/>
            </a:pPr>
            <a:r>
              <a:rPr lang="en-US" sz="2000" dirty="0" smtClean="0">
                <a:latin typeface="Comic Sans MS" pitchFamily="66" charset="0"/>
              </a:rPr>
              <a:t>A part of processed milk is sent for byproducts. Special care of hygiene has been taken in the plant.</a:t>
            </a:r>
            <a:endParaRPr lang="en-US" sz="2000"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635237"/>
      </p:ext>
    </p:extLst>
  </p:cSld>
  <p:clrMapOvr>
    <a:masterClrMapping/>
  </p:clrMapOvr>
  <p:transition spd="slow" advClick="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snehal\Eligent\pouch-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2861595"/>
            <a:ext cx="3886200" cy="39202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0" y="772180"/>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COW MILK</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2" name="Rectangle 1"/>
          <p:cNvSpPr/>
          <p:nvPr/>
        </p:nvSpPr>
        <p:spPr>
          <a:xfrm>
            <a:off x="112645" y="2369359"/>
            <a:ext cx="6516755" cy="3477875"/>
          </a:xfrm>
          <a:prstGeom prst="rect">
            <a:avLst/>
          </a:prstGeom>
        </p:spPr>
        <p:txBody>
          <a:bodyPr wrap="square">
            <a:spAutoFit/>
          </a:bodyPr>
          <a:lstStyle/>
          <a:p>
            <a:r>
              <a:rPr lang="en-GB" sz="2000" dirty="0" smtClean="0">
                <a:latin typeface="Comic Sans MS" pitchFamily="66" charset="0"/>
              </a:rPr>
              <a:t>Cow milk is prepared from natural fresh cow milk.</a:t>
            </a:r>
          </a:p>
          <a:p>
            <a:endParaRPr lang="en-GB" sz="2000" dirty="0" smtClean="0">
              <a:latin typeface="Comic Sans MS" pitchFamily="66" charset="0"/>
            </a:endParaRP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a:latin typeface="Comic Sans MS" pitchFamily="66" charset="0"/>
            </a:endParaRPr>
          </a:p>
          <a:p>
            <a:r>
              <a:rPr lang="en-GB" sz="2000" dirty="0" smtClean="0">
                <a:latin typeface="Comic Sans MS" pitchFamily="66" charset="0"/>
              </a:rPr>
              <a:t>Packaging Size : 200 ml</a:t>
            </a:r>
          </a:p>
          <a:p>
            <a:r>
              <a:rPr lang="en-GB" sz="2000" dirty="0">
                <a:latin typeface="Comic Sans MS" pitchFamily="66" charset="0"/>
              </a:rPr>
              <a:t>	</a:t>
            </a:r>
            <a:r>
              <a:rPr lang="en-GB" sz="2000" dirty="0" smtClean="0">
                <a:latin typeface="Comic Sans MS" pitchFamily="66" charset="0"/>
              </a:rPr>
              <a:t>	  250 ml</a:t>
            </a:r>
          </a:p>
          <a:p>
            <a:r>
              <a:rPr lang="en-GB" sz="2000" dirty="0">
                <a:latin typeface="Comic Sans MS" pitchFamily="66" charset="0"/>
              </a:rPr>
              <a:t>	</a:t>
            </a:r>
            <a:r>
              <a:rPr lang="en-GB" sz="2000" dirty="0" smtClean="0">
                <a:latin typeface="Comic Sans MS" pitchFamily="66" charset="0"/>
              </a:rPr>
              <a:t>	  500 ml	in pouch</a:t>
            </a:r>
          </a:p>
          <a:p>
            <a:r>
              <a:rPr lang="en-GB" sz="2000" dirty="0">
                <a:latin typeface="Comic Sans MS" pitchFamily="66" charset="0"/>
              </a:rPr>
              <a:t>	</a:t>
            </a:r>
            <a:r>
              <a:rPr lang="en-GB" sz="2000" dirty="0" smtClean="0">
                <a:latin typeface="Comic Sans MS" pitchFamily="66" charset="0"/>
              </a:rPr>
              <a:t>	  1000 ml</a:t>
            </a:r>
          </a:p>
          <a:p>
            <a:r>
              <a:rPr lang="en-GB" sz="2000" dirty="0">
                <a:latin typeface="Comic Sans MS" pitchFamily="66" charset="0"/>
              </a:rPr>
              <a:t>	</a:t>
            </a:r>
            <a:r>
              <a:rPr lang="en-GB" sz="2000" dirty="0" smtClean="0">
                <a:latin typeface="Comic Sans MS" pitchFamily="66" charset="0"/>
              </a:rPr>
              <a:t>	  5000 ml </a:t>
            </a:r>
            <a:endParaRPr lang="en-US" sz="2000" dirty="0"/>
          </a:p>
        </p:txBody>
      </p:sp>
      <p:sp>
        <p:nvSpPr>
          <p:cNvPr id="12" name="Right Brace 11"/>
          <p:cNvSpPr/>
          <p:nvPr/>
        </p:nvSpPr>
        <p:spPr>
          <a:xfrm>
            <a:off x="3276600" y="4343400"/>
            <a:ext cx="381000" cy="1371600"/>
          </a:xfrm>
          <a:prstGeom prst="rightBrace">
            <a:avLst/>
          </a:prstGeom>
          <a:noFill/>
          <a:ln w="127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380600"/>
      </p:ext>
    </p:extLst>
  </p:cSld>
  <p:clrMapOvr>
    <a:masterClrMapping/>
  </p:clrMapOvr>
  <p:transition spd="slow" advClick="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snehal\Eligent\buffalo-pouch-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251" y="2922345"/>
            <a:ext cx="3888749" cy="3922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0" y="848380"/>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Buffalo Milk</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14" name="Rectangle 13"/>
          <p:cNvSpPr/>
          <p:nvPr/>
        </p:nvSpPr>
        <p:spPr>
          <a:xfrm>
            <a:off x="127671" y="2733657"/>
            <a:ext cx="8406729" cy="2862322"/>
          </a:xfrm>
          <a:prstGeom prst="rect">
            <a:avLst/>
          </a:prstGeom>
        </p:spPr>
        <p:txBody>
          <a:bodyPr wrap="square">
            <a:spAutoFit/>
          </a:bodyPr>
          <a:lstStyle/>
          <a:p>
            <a:r>
              <a:rPr lang="en-GB" sz="2000" dirty="0" smtClean="0">
                <a:latin typeface="Comic Sans MS" pitchFamily="66" charset="0"/>
              </a:rPr>
              <a:t>Full creamed milk is prepared from natural fresh buffalo milk.</a:t>
            </a:r>
          </a:p>
          <a:p>
            <a:endParaRPr lang="en-GB" sz="2000" dirty="0" smtClean="0">
              <a:latin typeface="Comic Sans MS" pitchFamily="66" charset="0"/>
            </a:endParaRPr>
          </a:p>
          <a:p>
            <a:endParaRPr lang="en-GB" sz="2000" dirty="0">
              <a:latin typeface="Comic Sans MS" pitchFamily="66" charset="0"/>
            </a:endParaRPr>
          </a:p>
          <a:p>
            <a:endParaRPr lang="en-GB" sz="2000" dirty="0" smtClean="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r>
              <a:rPr lang="en-GB" sz="2000" dirty="0" smtClean="0">
                <a:latin typeface="Comic Sans MS" pitchFamily="66" charset="0"/>
              </a:rPr>
              <a:t>Packaging Size : 500 ml	</a:t>
            </a:r>
          </a:p>
          <a:p>
            <a:r>
              <a:rPr lang="en-GB" sz="2000" dirty="0">
                <a:latin typeface="Comic Sans MS" pitchFamily="66" charset="0"/>
              </a:rPr>
              <a:t>	</a:t>
            </a:r>
            <a:r>
              <a:rPr lang="en-GB" sz="2000" dirty="0" smtClean="0">
                <a:latin typeface="Comic Sans MS" pitchFamily="66" charset="0"/>
              </a:rPr>
              <a:t>	  1000 ml	</a:t>
            </a:r>
            <a:r>
              <a:rPr lang="en-GB" sz="2000" dirty="0">
                <a:latin typeface="Comic Sans MS" pitchFamily="66" charset="0"/>
              </a:rPr>
              <a:t> in pouch</a:t>
            </a:r>
            <a:endParaRPr lang="en-GB" sz="2000" dirty="0" smtClean="0">
              <a:latin typeface="Comic Sans MS" pitchFamily="66" charset="0"/>
            </a:endParaRPr>
          </a:p>
          <a:p>
            <a:r>
              <a:rPr lang="en-GB" sz="2000" dirty="0">
                <a:latin typeface="Comic Sans MS" pitchFamily="66" charset="0"/>
              </a:rPr>
              <a:t>	</a:t>
            </a:r>
            <a:r>
              <a:rPr lang="en-GB" sz="2000" dirty="0" smtClean="0">
                <a:latin typeface="Comic Sans MS" pitchFamily="66" charset="0"/>
              </a:rPr>
              <a:t>	  5000 ml </a:t>
            </a:r>
            <a:endParaRPr lang="en-US" sz="2000" dirty="0"/>
          </a:p>
        </p:txBody>
      </p:sp>
      <p:sp>
        <p:nvSpPr>
          <p:cNvPr id="15" name="Right Brace 14"/>
          <p:cNvSpPr/>
          <p:nvPr/>
        </p:nvSpPr>
        <p:spPr>
          <a:xfrm>
            <a:off x="3429000" y="4724400"/>
            <a:ext cx="381000" cy="685800"/>
          </a:xfrm>
          <a:prstGeom prst="rightBrace">
            <a:avLst/>
          </a:prstGeom>
          <a:noFill/>
          <a:ln w="127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380600"/>
      </p:ext>
    </p:extLst>
  </p:cSld>
  <p:clrMapOvr>
    <a:masterClrMapping/>
  </p:clrMapOvr>
  <p:transition spd="slow" advClick="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0" y="838200"/>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Toned Milk</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pic>
        <p:nvPicPr>
          <p:cNvPr id="11" name="Picture 2" descr="C:\Users\USER\Desktop\snehal\Eligent\toned-pouch-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4530" y="2903848"/>
            <a:ext cx="3889470" cy="3922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2340382"/>
            <a:ext cx="7924800" cy="3477875"/>
          </a:xfrm>
          <a:prstGeom prst="rect">
            <a:avLst/>
          </a:prstGeom>
        </p:spPr>
        <p:txBody>
          <a:bodyPr wrap="square">
            <a:spAutoFit/>
          </a:bodyPr>
          <a:lstStyle/>
          <a:p>
            <a:r>
              <a:rPr lang="en-GB" sz="2000" dirty="0" smtClean="0">
                <a:latin typeface="Comic Sans MS" pitchFamily="66" charset="0"/>
              </a:rPr>
              <a:t>Toned milk is made from natural fresh cow milk.</a:t>
            </a:r>
          </a:p>
          <a:p>
            <a:endParaRPr lang="en-GB" sz="2000" dirty="0" smtClean="0">
              <a:latin typeface="Comic Sans MS" pitchFamily="66" charset="0"/>
            </a:endParaRP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a:latin typeface="Comic Sans MS" pitchFamily="66" charset="0"/>
            </a:endParaRPr>
          </a:p>
          <a:p>
            <a:r>
              <a:rPr lang="en-GB" sz="2000" dirty="0" smtClean="0">
                <a:latin typeface="Comic Sans MS" pitchFamily="66" charset="0"/>
              </a:rPr>
              <a:t>Packaging Size : 200 ml</a:t>
            </a:r>
          </a:p>
          <a:p>
            <a:r>
              <a:rPr lang="en-GB" sz="2000" dirty="0">
                <a:latin typeface="Comic Sans MS" pitchFamily="66" charset="0"/>
              </a:rPr>
              <a:t>	</a:t>
            </a:r>
            <a:r>
              <a:rPr lang="en-GB" sz="2000" dirty="0" smtClean="0">
                <a:latin typeface="Comic Sans MS" pitchFamily="66" charset="0"/>
              </a:rPr>
              <a:t>	  250 ml</a:t>
            </a:r>
          </a:p>
          <a:p>
            <a:r>
              <a:rPr lang="en-GB" sz="2000" dirty="0">
                <a:latin typeface="Comic Sans MS" pitchFamily="66" charset="0"/>
              </a:rPr>
              <a:t>	</a:t>
            </a:r>
            <a:r>
              <a:rPr lang="en-GB" sz="2000" dirty="0" smtClean="0">
                <a:latin typeface="Comic Sans MS" pitchFamily="66" charset="0"/>
              </a:rPr>
              <a:t>	  500 ml	in pouch</a:t>
            </a:r>
          </a:p>
          <a:p>
            <a:r>
              <a:rPr lang="en-GB" sz="2000" dirty="0">
                <a:latin typeface="Comic Sans MS" pitchFamily="66" charset="0"/>
              </a:rPr>
              <a:t>	</a:t>
            </a:r>
            <a:r>
              <a:rPr lang="en-GB" sz="2000" dirty="0" smtClean="0">
                <a:latin typeface="Comic Sans MS" pitchFamily="66" charset="0"/>
              </a:rPr>
              <a:t>	  1000 ml</a:t>
            </a:r>
          </a:p>
          <a:p>
            <a:r>
              <a:rPr lang="en-GB" sz="2000" dirty="0" smtClean="0">
                <a:latin typeface="Comic Sans MS" pitchFamily="66" charset="0"/>
              </a:rPr>
              <a:t>		  5000 ml </a:t>
            </a:r>
            <a:endParaRPr lang="en-US" sz="2000" dirty="0"/>
          </a:p>
        </p:txBody>
      </p:sp>
      <p:sp>
        <p:nvSpPr>
          <p:cNvPr id="13" name="Right Brace 12"/>
          <p:cNvSpPr/>
          <p:nvPr/>
        </p:nvSpPr>
        <p:spPr>
          <a:xfrm>
            <a:off x="3200400" y="4267200"/>
            <a:ext cx="381000" cy="1371600"/>
          </a:xfrm>
          <a:prstGeom prst="rightBrace">
            <a:avLst/>
          </a:prstGeom>
          <a:noFill/>
          <a:ln w="127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742809"/>
      </p:ext>
    </p:extLst>
  </p:cSld>
  <p:clrMapOvr>
    <a:masterClrMapping/>
  </p:clrMapOvr>
  <p:transition spd="slow" advClick="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0" y="909935"/>
            <a:ext cx="9144000" cy="46166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Double Toned Milk</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pic>
        <p:nvPicPr>
          <p:cNvPr id="11" name="Picture 2" descr="C:\Users\USER\Desktop\snehal\Eligent\pou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935224"/>
            <a:ext cx="3888749" cy="3922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2590800"/>
            <a:ext cx="7848600" cy="3477875"/>
          </a:xfrm>
          <a:prstGeom prst="rect">
            <a:avLst/>
          </a:prstGeom>
        </p:spPr>
        <p:txBody>
          <a:bodyPr wrap="square">
            <a:spAutoFit/>
          </a:bodyPr>
          <a:lstStyle/>
          <a:p>
            <a:r>
              <a:rPr lang="en-GB" sz="2000" dirty="0" smtClean="0">
                <a:latin typeface="Comic Sans MS" pitchFamily="66" charset="0"/>
              </a:rPr>
              <a:t>Double toned milk is made from natural fresh cow milk.</a:t>
            </a: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r>
              <a:rPr lang="en-GB" sz="2000" dirty="0" smtClean="0">
                <a:latin typeface="Comic Sans MS" pitchFamily="66" charset="0"/>
              </a:rPr>
              <a:t>Packaging Size : 200 ml</a:t>
            </a:r>
          </a:p>
          <a:p>
            <a:r>
              <a:rPr lang="en-GB" sz="2000" dirty="0">
                <a:latin typeface="Comic Sans MS" pitchFamily="66" charset="0"/>
              </a:rPr>
              <a:t>	</a:t>
            </a:r>
            <a:r>
              <a:rPr lang="en-GB" sz="2000" dirty="0" smtClean="0">
                <a:latin typeface="Comic Sans MS" pitchFamily="66" charset="0"/>
              </a:rPr>
              <a:t>	  250 ml</a:t>
            </a:r>
          </a:p>
          <a:p>
            <a:r>
              <a:rPr lang="en-GB" sz="2000" dirty="0">
                <a:latin typeface="Comic Sans MS" pitchFamily="66" charset="0"/>
              </a:rPr>
              <a:t>	</a:t>
            </a:r>
            <a:r>
              <a:rPr lang="en-GB" sz="2000" dirty="0" smtClean="0">
                <a:latin typeface="Comic Sans MS" pitchFamily="66" charset="0"/>
              </a:rPr>
              <a:t>	  500 ml	in pouch</a:t>
            </a:r>
          </a:p>
          <a:p>
            <a:r>
              <a:rPr lang="en-GB" sz="2000" dirty="0">
                <a:latin typeface="Comic Sans MS" pitchFamily="66" charset="0"/>
              </a:rPr>
              <a:t>	</a:t>
            </a:r>
            <a:r>
              <a:rPr lang="en-GB" sz="2000" dirty="0" smtClean="0">
                <a:latin typeface="Comic Sans MS" pitchFamily="66" charset="0"/>
              </a:rPr>
              <a:t>	  1000 ml</a:t>
            </a:r>
          </a:p>
          <a:p>
            <a:r>
              <a:rPr lang="en-GB" sz="2000" dirty="0">
                <a:latin typeface="Comic Sans MS" pitchFamily="66" charset="0"/>
              </a:rPr>
              <a:t>	</a:t>
            </a:r>
            <a:r>
              <a:rPr lang="en-GB" sz="2000" dirty="0" smtClean="0">
                <a:latin typeface="Comic Sans MS" pitchFamily="66" charset="0"/>
              </a:rPr>
              <a:t>	  5000 ml </a:t>
            </a:r>
            <a:endParaRPr lang="en-US" sz="2000" dirty="0"/>
          </a:p>
        </p:txBody>
      </p:sp>
      <p:sp>
        <p:nvSpPr>
          <p:cNvPr id="13" name="Right Brace 12"/>
          <p:cNvSpPr/>
          <p:nvPr/>
        </p:nvSpPr>
        <p:spPr>
          <a:xfrm>
            <a:off x="3208059" y="4495800"/>
            <a:ext cx="381000" cy="1371600"/>
          </a:xfrm>
          <a:prstGeom prst="rightBrace">
            <a:avLst/>
          </a:prstGeom>
          <a:noFill/>
          <a:ln w="127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380600"/>
      </p:ext>
    </p:extLst>
  </p:cSld>
  <p:clrMapOvr>
    <a:masterClrMapping/>
  </p:clrMapOvr>
  <p:transition spd="slow" advClick="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435" y="3518089"/>
            <a:ext cx="6365146" cy="2554545"/>
          </a:xfrm>
          <a:prstGeom prst="rect">
            <a:avLst/>
          </a:prstGeom>
        </p:spPr>
        <p:txBody>
          <a:bodyPr wrap="square">
            <a:spAutoFit/>
          </a:bodyPr>
          <a:lstStyle/>
          <a:p>
            <a:r>
              <a:rPr lang="en-GB" sz="2000" dirty="0">
                <a:latin typeface="Comic Sans MS" pitchFamily="66" charset="0"/>
              </a:rPr>
              <a:t>Packaging Size : 85 gm		</a:t>
            </a:r>
          </a:p>
          <a:p>
            <a:r>
              <a:rPr lang="en-GB" sz="2000" dirty="0">
                <a:latin typeface="Comic Sans MS" pitchFamily="66" charset="0"/>
              </a:rPr>
              <a:t>		  200 gm	 in cup</a:t>
            </a:r>
          </a:p>
          <a:p>
            <a:r>
              <a:rPr lang="en-GB" sz="2000" dirty="0">
                <a:latin typeface="Comic Sans MS" pitchFamily="66" charset="0"/>
              </a:rPr>
              <a:t>		  400 gm</a:t>
            </a:r>
          </a:p>
          <a:p>
            <a:r>
              <a:rPr lang="en-GB" sz="2000" dirty="0">
                <a:latin typeface="Comic Sans MS" pitchFamily="66" charset="0"/>
              </a:rPr>
              <a:t>		  2 kg		</a:t>
            </a:r>
          </a:p>
          <a:p>
            <a:r>
              <a:rPr lang="en-GB" sz="2000" dirty="0">
                <a:latin typeface="Comic Sans MS" pitchFamily="66" charset="0"/>
              </a:rPr>
              <a:t>		  5kg		 in tub</a:t>
            </a:r>
          </a:p>
          <a:p>
            <a:r>
              <a:rPr lang="en-GB" sz="2000" dirty="0">
                <a:latin typeface="Comic Sans MS" pitchFamily="66" charset="0"/>
              </a:rPr>
              <a:t>		 200 gm</a:t>
            </a:r>
          </a:p>
          <a:p>
            <a:r>
              <a:rPr lang="en-GB" sz="2000" dirty="0">
                <a:latin typeface="Comic Sans MS" pitchFamily="66" charset="0"/>
              </a:rPr>
              <a:t>		 1000 gm	 in pouch</a:t>
            </a:r>
          </a:p>
          <a:p>
            <a:r>
              <a:rPr lang="en-GB" sz="2000" dirty="0">
                <a:latin typeface="Comic Sans MS" pitchFamily="66" charset="0"/>
              </a:rPr>
              <a:t>		 5000 gm		</a:t>
            </a:r>
            <a:endParaRPr lang="en-US" sz="2000" dirty="0"/>
          </a:p>
        </p:txBody>
      </p:sp>
      <p:sp>
        <p:nvSpPr>
          <p:cNvPr id="17" name="Rectangle 16"/>
          <p:cNvSpPr/>
          <p:nvPr/>
        </p:nvSpPr>
        <p:spPr>
          <a:xfrm>
            <a:off x="-2217" y="2057400"/>
            <a:ext cx="9144000" cy="1938992"/>
          </a:xfrm>
          <a:prstGeom prst="rect">
            <a:avLst/>
          </a:prstGeom>
        </p:spPr>
        <p:txBody>
          <a:bodyPr wrap="square">
            <a:spAutoFit/>
          </a:bodyPr>
          <a:lstStyle/>
          <a:p>
            <a:r>
              <a:rPr lang="en-GB" sz="2000" dirty="0" smtClean="0">
                <a:latin typeface="Comic Sans MS" pitchFamily="66" charset="0"/>
              </a:rPr>
              <a:t>	</a:t>
            </a:r>
            <a:r>
              <a:rPr lang="en-GB" sz="2000" dirty="0" err="1" smtClean="0">
                <a:latin typeface="Comic Sans MS" pitchFamily="66" charset="0"/>
              </a:rPr>
              <a:t>Dahi</a:t>
            </a:r>
            <a:r>
              <a:rPr lang="en-GB" sz="2000" dirty="0" smtClean="0">
                <a:latin typeface="Comic Sans MS" pitchFamily="66" charset="0"/>
              </a:rPr>
              <a:t> </a:t>
            </a:r>
            <a:r>
              <a:rPr lang="en-GB" sz="2000" dirty="0">
                <a:latin typeface="Comic Sans MS" pitchFamily="66" charset="0"/>
              </a:rPr>
              <a:t>or Curd is the product obtained from pasteurised milk by souring harmless but healthy/beneficial bacterial culture</a:t>
            </a:r>
            <a:r>
              <a:rPr lang="en-GB" sz="2000" dirty="0" smtClean="0">
                <a:latin typeface="Comic Sans MS" pitchFamily="66" charset="0"/>
              </a:rPr>
              <a:t>.</a:t>
            </a:r>
          </a:p>
          <a:p>
            <a:endParaRPr lang="en-GB" sz="2000" dirty="0">
              <a:latin typeface="Comic Sans MS" pitchFamily="66" charset="0"/>
            </a:endParaRPr>
          </a:p>
          <a:p>
            <a:endParaRPr lang="en-GB" sz="2000" dirty="0" smtClean="0">
              <a:latin typeface="Comic Sans MS" pitchFamily="66" charset="0"/>
            </a:endParaRPr>
          </a:p>
          <a:p>
            <a:endParaRPr lang="en-US" sz="2000" dirty="0"/>
          </a:p>
          <a:p>
            <a:endParaRPr lang="en-GB" sz="2000" dirty="0">
              <a:latin typeface="Comic Sans MS" pitchFamily="66" charset="0"/>
            </a:endParaRPr>
          </a:p>
        </p:txBody>
      </p:sp>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4" name="Picture 2" descr="C:\Users\USER\Desktop\snehal\Eligent\dahi-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0002" y="2845462"/>
            <a:ext cx="3358877" cy="3922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452735"/>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Dahi / Curd</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12" name="Right Brace 11"/>
          <p:cNvSpPr/>
          <p:nvPr/>
        </p:nvSpPr>
        <p:spPr>
          <a:xfrm>
            <a:off x="3503335" y="3663850"/>
            <a:ext cx="377228" cy="685800"/>
          </a:xfrm>
          <a:prstGeom prst="rightBrace">
            <a:avLst/>
          </a:prstGeom>
          <a:noFill/>
          <a:ln w="127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sp>
        <p:nvSpPr>
          <p:cNvPr id="15" name="Right Brace 14"/>
          <p:cNvSpPr/>
          <p:nvPr/>
        </p:nvSpPr>
        <p:spPr>
          <a:xfrm>
            <a:off x="3505221" y="4578250"/>
            <a:ext cx="377228" cy="457200"/>
          </a:xfrm>
          <a:prstGeom prst="rightBrace">
            <a:avLst/>
          </a:prstGeom>
          <a:noFill/>
          <a:ln w="127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sp>
        <p:nvSpPr>
          <p:cNvPr id="16" name="Right Brace 15"/>
          <p:cNvSpPr/>
          <p:nvPr/>
        </p:nvSpPr>
        <p:spPr>
          <a:xfrm>
            <a:off x="3501449" y="5163502"/>
            <a:ext cx="377228" cy="685800"/>
          </a:xfrm>
          <a:prstGeom prst="rightBrace">
            <a:avLst/>
          </a:prstGeom>
          <a:noFill/>
          <a:ln w="127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59671"/>
      </p:ext>
    </p:extLst>
  </p:cSld>
  <p:clrMapOvr>
    <a:masterClrMapping/>
  </p:clrMapOvr>
  <p:transition spd="slow" advClick="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descr="C:\Users\USER\Desktop\snehal\Eligent\elaichi-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211" y="2935224"/>
            <a:ext cx="3358877" cy="3922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28701" y="2129135"/>
            <a:ext cx="9115299" cy="3785652"/>
          </a:xfrm>
          <a:prstGeom prst="rect">
            <a:avLst/>
          </a:prstGeom>
        </p:spPr>
        <p:txBody>
          <a:bodyPr wrap="square">
            <a:spAutoFit/>
          </a:bodyPr>
          <a:lstStyle/>
          <a:p>
            <a:r>
              <a:rPr lang="en-US" sz="2000" dirty="0" smtClean="0">
                <a:latin typeface="Comic Sans MS" pitchFamily="66" charset="0"/>
              </a:rPr>
              <a:t>	</a:t>
            </a:r>
            <a:r>
              <a:rPr lang="en-US" sz="2000" dirty="0" err="1" smtClean="0">
                <a:latin typeface="Comic Sans MS" pitchFamily="66" charset="0"/>
              </a:rPr>
              <a:t>Shrikhand</a:t>
            </a:r>
            <a:r>
              <a:rPr lang="en-US" sz="2000" dirty="0" smtClean="0">
                <a:latin typeface="Comic Sans MS" pitchFamily="66" charset="0"/>
              </a:rPr>
              <a:t> – </a:t>
            </a:r>
            <a:r>
              <a:rPr lang="en-US" sz="2000" dirty="0" err="1" smtClean="0">
                <a:latin typeface="Comic Sans MS" pitchFamily="66" charset="0"/>
              </a:rPr>
              <a:t>Elaichi</a:t>
            </a:r>
            <a:r>
              <a:rPr lang="en-US" sz="2000" dirty="0" smtClean="0">
                <a:latin typeface="Comic Sans MS" pitchFamily="66" charset="0"/>
              </a:rPr>
              <a:t> is a semi – soft, sweetish, sour fermented milk product prepared from curd with addition of sugar and </a:t>
            </a:r>
            <a:r>
              <a:rPr lang="en-US" sz="2000" dirty="0" err="1" smtClean="0">
                <a:latin typeface="Comic Sans MS" pitchFamily="66" charset="0"/>
              </a:rPr>
              <a:t>Elaichi</a:t>
            </a:r>
            <a:r>
              <a:rPr lang="en-US" sz="2000" dirty="0" smtClean="0">
                <a:latin typeface="Comic Sans MS" pitchFamily="66" charset="0"/>
              </a:rPr>
              <a:t>. </a:t>
            </a:r>
          </a:p>
          <a:p>
            <a:endParaRPr lang="en-US" sz="2000" dirty="0">
              <a:latin typeface="Comic Sans MS" pitchFamily="66" charset="0"/>
            </a:endParaRPr>
          </a:p>
          <a:p>
            <a:endParaRPr lang="en-US" sz="2000" dirty="0" smtClean="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a:latin typeface="Comic Sans MS" pitchFamily="66" charset="0"/>
            </a:endParaRPr>
          </a:p>
          <a:p>
            <a:r>
              <a:rPr lang="en-GB" sz="2000" dirty="0" smtClean="0">
                <a:latin typeface="Comic Sans MS" pitchFamily="66" charset="0"/>
              </a:rPr>
              <a:t>Packaging Size : 100 gm		</a:t>
            </a:r>
          </a:p>
          <a:p>
            <a:r>
              <a:rPr lang="en-GB" sz="2000" dirty="0">
                <a:latin typeface="Comic Sans MS" pitchFamily="66" charset="0"/>
              </a:rPr>
              <a:t>	</a:t>
            </a:r>
            <a:r>
              <a:rPr lang="en-GB" sz="2000" dirty="0" smtClean="0">
                <a:latin typeface="Comic Sans MS" pitchFamily="66" charset="0"/>
              </a:rPr>
              <a:t>	  250 gm	</a:t>
            </a:r>
            <a:r>
              <a:rPr lang="en-GB" sz="2000" dirty="0">
                <a:latin typeface="Comic Sans MS" pitchFamily="66" charset="0"/>
              </a:rPr>
              <a:t> in cup</a:t>
            </a:r>
            <a:endParaRPr lang="en-GB" sz="2000" dirty="0" smtClean="0">
              <a:latin typeface="Comic Sans MS" pitchFamily="66" charset="0"/>
            </a:endParaRPr>
          </a:p>
          <a:p>
            <a:r>
              <a:rPr lang="en-GB" sz="2000" dirty="0">
                <a:latin typeface="Comic Sans MS" pitchFamily="66" charset="0"/>
              </a:rPr>
              <a:t>	</a:t>
            </a:r>
            <a:r>
              <a:rPr lang="en-GB" sz="2000" dirty="0" smtClean="0">
                <a:latin typeface="Comic Sans MS" pitchFamily="66" charset="0"/>
              </a:rPr>
              <a:t>	  500 gm		</a:t>
            </a:r>
          </a:p>
          <a:p>
            <a:r>
              <a:rPr lang="en-GB" sz="2000" dirty="0">
                <a:latin typeface="Comic Sans MS" pitchFamily="66" charset="0"/>
              </a:rPr>
              <a:t>	</a:t>
            </a:r>
            <a:r>
              <a:rPr lang="en-GB" sz="2000" dirty="0" smtClean="0">
                <a:latin typeface="Comic Sans MS" pitchFamily="66" charset="0"/>
              </a:rPr>
              <a:t>	</a:t>
            </a:r>
          </a:p>
          <a:p>
            <a:r>
              <a:rPr lang="en-GB" sz="2000" dirty="0">
                <a:latin typeface="Comic Sans MS" pitchFamily="66" charset="0"/>
              </a:rPr>
              <a:t>	</a:t>
            </a:r>
            <a:r>
              <a:rPr lang="en-GB" sz="2000" dirty="0" smtClean="0">
                <a:latin typeface="Comic Sans MS" pitchFamily="66" charset="0"/>
              </a:rPr>
              <a:t>	</a:t>
            </a:r>
            <a:endParaRPr lang="en-US" sz="2000" dirty="0"/>
          </a:p>
        </p:txBody>
      </p:sp>
      <p:sp>
        <p:nvSpPr>
          <p:cNvPr id="13" name="Right Brace 12"/>
          <p:cNvSpPr/>
          <p:nvPr/>
        </p:nvSpPr>
        <p:spPr>
          <a:xfrm>
            <a:off x="3305301" y="4343400"/>
            <a:ext cx="377228" cy="838200"/>
          </a:xfrm>
          <a:prstGeom prst="rightBrace">
            <a:avLst/>
          </a:prstGeom>
          <a:noFill/>
          <a:ln w="127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sp>
        <p:nvSpPr>
          <p:cNvPr id="15" name="Rectangle 14"/>
          <p:cNvSpPr/>
          <p:nvPr/>
        </p:nvSpPr>
        <p:spPr>
          <a:xfrm>
            <a:off x="0" y="848380"/>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Shrikhand</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Elaichi</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380600"/>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838200"/>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Shrikhand</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Badam</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Pista</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pic>
        <p:nvPicPr>
          <p:cNvPr id="6146" name="Picture 2" descr="C:\Users\USER\Desktop\snehal\Eligent\badampista-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975" y="2926317"/>
            <a:ext cx="3358877" cy="3922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28701" y="2129135"/>
            <a:ext cx="9115299" cy="3785652"/>
          </a:xfrm>
          <a:prstGeom prst="rect">
            <a:avLst/>
          </a:prstGeom>
        </p:spPr>
        <p:txBody>
          <a:bodyPr wrap="square">
            <a:spAutoFit/>
          </a:bodyPr>
          <a:lstStyle/>
          <a:p>
            <a:r>
              <a:rPr lang="en-US" sz="2000" dirty="0" smtClean="0">
                <a:latin typeface="Comic Sans MS" pitchFamily="66" charset="0"/>
              </a:rPr>
              <a:t>	</a:t>
            </a:r>
            <a:r>
              <a:rPr lang="en-US" sz="2000" dirty="0" err="1" smtClean="0">
                <a:latin typeface="Comic Sans MS" pitchFamily="66" charset="0"/>
              </a:rPr>
              <a:t>Shrikhand</a:t>
            </a:r>
            <a:r>
              <a:rPr lang="en-US" sz="2000" dirty="0" smtClean="0">
                <a:latin typeface="Comic Sans MS" pitchFamily="66" charset="0"/>
              </a:rPr>
              <a:t> – </a:t>
            </a:r>
            <a:r>
              <a:rPr lang="en-US" sz="2000" dirty="0" err="1" smtClean="0">
                <a:latin typeface="Comic Sans MS" pitchFamily="66" charset="0"/>
              </a:rPr>
              <a:t>Badam</a:t>
            </a:r>
            <a:r>
              <a:rPr lang="en-US" sz="2000" dirty="0" smtClean="0">
                <a:latin typeface="Comic Sans MS" pitchFamily="66" charset="0"/>
              </a:rPr>
              <a:t> </a:t>
            </a:r>
            <a:r>
              <a:rPr lang="en-US" sz="2000" dirty="0" err="1" smtClean="0">
                <a:latin typeface="Comic Sans MS" pitchFamily="66" charset="0"/>
              </a:rPr>
              <a:t>Pista</a:t>
            </a:r>
            <a:r>
              <a:rPr lang="en-US" sz="2000" dirty="0" smtClean="0">
                <a:latin typeface="Comic Sans MS" pitchFamily="66" charset="0"/>
              </a:rPr>
              <a:t> is a semi – soft, sweetish, sour fermented milk product prepared from curd with addition of sugar and dry Fruits. </a:t>
            </a:r>
          </a:p>
          <a:p>
            <a:endParaRPr lang="en-US" sz="2000" dirty="0">
              <a:latin typeface="Comic Sans MS" pitchFamily="66" charset="0"/>
            </a:endParaRPr>
          </a:p>
          <a:p>
            <a:endParaRPr lang="en-US" sz="2000" dirty="0" smtClean="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a:latin typeface="Comic Sans MS" pitchFamily="66" charset="0"/>
            </a:endParaRPr>
          </a:p>
          <a:p>
            <a:r>
              <a:rPr lang="en-GB" sz="2000" dirty="0" smtClean="0">
                <a:latin typeface="Comic Sans MS" pitchFamily="66" charset="0"/>
              </a:rPr>
              <a:t>Packaging Size : 100 gm		</a:t>
            </a:r>
          </a:p>
          <a:p>
            <a:r>
              <a:rPr lang="en-GB" sz="2000" dirty="0">
                <a:latin typeface="Comic Sans MS" pitchFamily="66" charset="0"/>
              </a:rPr>
              <a:t>	</a:t>
            </a:r>
            <a:r>
              <a:rPr lang="en-GB" sz="2000" dirty="0" smtClean="0">
                <a:latin typeface="Comic Sans MS" pitchFamily="66" charset="0"/>
              </a:rPr>
              <a:t>	  250 gm	</a:t>
            </a:r>
            <a:r>
              <a:rPr lang="en-GB" sz="2000" dirty="0">
                <a:latin typeface="Comic Sans MS" pitchFamily="66" charset="0"/>
              </a:rPr>
              <a:t> in cup</a:t>
            </a:r>
            <a:endParaRPr lang="en-GB" sz="2000" dirty="0" smtClean="0">
              <a:latin typeface="Comic Sans MS" pitchFamily="66" charset="0"/>
            </a:endParaRPr>
          </a:p>
          <a:p>
            <a:r>
              <a:rPr lang="en-GB" sz="2000" dirty="0">
                <a:latin typeface="Comic Sans MS" pitchFamily="66" charset="0"/>
              </a:rPr>
              <a:t>	</a:t>
            </a:r>
            <a:r>
              <a:rPr lang="en-GB" sz="2000" dirty="0" smtClean="0">
                <a:latin typeface="Comic Sans MS" pitchFamily="66" charset="0"/>
              </a:rPr>
              <a:t>	  500 gm		</a:t>
            </a:r>
          </a:p>
          <a:p>
            <a:r>
              <a:rPr lang="en-GB" sz="2000" dirty="0">
                <a:latin typeface="Comic Sans MS" pitchFamily="66" charset="0"/>
              </a:rPr>
              <a:t>	</a:t>
            </a:r>
            <a:r>
              <a:rPr lang="en-GB" sz="2000" dirty="0" smtClean="0">
                <a:latin typeface="Comic Sans MS" pitchFamily="66" charset="0"/>
              </a:rPr>
              <a:t>	</a:t>
            </a:r>
          </a:p>
          <a:p>
            <a:r>
              <a:rPr lang="en-GB" sz="2000" dirty="0">
                <a:latin typeface="Comic Sans MS" pitchFamily="66" charset="0"/>
              </a:rPr>
              <a:t>	</a:t>
            </a:r>
            <a:r>
              <a:rPr lang="en-GB" sz="2000" dirty="0" smtClean="0">
                <a:latin typeface="Comic Sans MS" pitchFamily="66" charset="0"/>
              </a:rPr>
              <a:t>	</a:t>
            </a:r>
            <a:endParaRPr lang="en-US" sz="2000" dirty="0"/>
          </a:p>
        </p:txBody>
      </p:sp>
      <p:sp>
        <p:nvSpPr>
          <p:cNvPr id="15" name="Right Brace 14"/>
          <p:cNvSpPr/>
          <p:nvPr/>
        </p:nvSpPr>
        <p:spPr>
          <a:xfrm>
            <a:off x="3305301" y="4343400"/>
            <a:ext cx="377228" cy="838200"/>
          </a:xfrm>
          <a:prstGeom prst="rightBrace">
            <a:avLst/>
          </a:prstGeom>
          <a:noFill/>
          <a:ln w="127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380600"/>
      </p:ext>
    </p:extLst>
  </p:cSld>
  <p:clrMapOvr>
    <a:masterClrMapping/>
  </p:clrMapOvr>
  <p:transition spd="slow" advClick="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62561"/>
            <a:ext cx="9144000" cy="1323439"/>
          </a:xfrm>
          <a:prstGeom prst="rect">
            <a:avLst/>
          </a:prstGeom>
        </p:spPr>
        <p:txBody>
          <a:bodyPr wrap="square">
            <a:spAutoFit/>
          </a:bodyPr>
          <a:lstStyle/>
          <a:p>
            <a:pPr algn="ctr"/>
            <a:r>
              <a:rPr lang="en-GB" sz="2000" dirty="0" smtClean="0">
                <a:latin typeface="Comic Sans MS" pitchFamily="66" charset="0"/>
              </a:rPr>
              <a:t>We are </a:t>
            </a:r>
            <a:r>
              <a:rPr lang="en-GB" sz="2000" dirty="0">
                <a:latin typeface="Comic Sans MS" pitchFamily="66" charset="0"/>
              </a:rPr>
              <a:t>dealing exclusively in milk </a:t>
            </a:r>
            <a:r>
              <a:rPr lang="en-GB" sz="2000" dirty="0" smtClean="0">
                <a:latin typeface="Comic Sans MS" pitchFamily="66" charset="0"/>
              </a:rPr>
              <a:t>&amp; milk </a:t>
            </a:r>
            <a:r>
              <a:rPr lang="en-GB" sz="2000" dirty="0">
                <a:latin typeface="Comic Sans MS" pitchFamily="66" charset="0"/>
              </a:rPr>
              <a:t>products </a:t>
            </a:r>
          </a:p>
          <a:p>
            <a:pPr algn="ctr"/>
            <a:endParaRPr lang="en-GB" sz="2000" dirty="0" smtClean="0">
              <a:latin typeface="Comic Sans MS" pitchFamily="66" charset="0"/>
            </a:endParaRPr>
          </a:p>
          <a:p>
            <a:pPr algn="ctr"/>
            <a:endParaRPr lang="en-GB" sz="2000" dirty="0" smtClean="0">
              <a:latin typeface="Comic Sans MS" pitchFamily="66" charset="0"/>
            </a:endParaRPr>
          </a:p>
          <a:p>
            <a:pPr algn="r"/>
            <a:r>
              <a:rPr lang="en-GB" sz="2000" dirty="0" smtClean="0">
                <a:latin typeface="Comic Sans MS" pitchFamily="66" charset="0"/>
              </a:rPr>
              <a:t>- since 2008</a:t>
            </a:r>
          </a:p>
        </p:txBody>
      </p:sp>
      <p:sp>
        <p:nvSpPr>
          <p:cNvPr id="3"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18"/>
          <p:cNvSpPr/>
          <p:nvPr/>
        </p:nvSpPr>
        <p:spPr>
          <a:xfrm>
            <a:off x="0" y="4267200"/>
            <a:ext cx="9144000" cy="1600200"/>
          </a:xfrm>
          <a:prstGeom prst="rect">
            <a:avLst/>
          </a:prstGeom>
          <a:ln>
            <a:noFill/>
          </a:ln>
        </p:spPr>
        <p:txBody>
          <a:bodyPr wrap="none">
            <a:prstTxWarp prst="textArchUp">
              <a:avLst>
                <a:gd name="adj" fmla="val 11065306"/>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40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t>
            </a:r>
            <a:r>
              <a:rPr lang="en-GB" sz="40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Real Power with Real Taste”</a:t>
            </a:r>
            <a:endParaRPr lang="en-US" sz="40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
        <p:nvSpPr>
          <p:cNvPr id="22" name="Rectangle 21"/>
          <p:cNvSpPr/>
          <p:nvPr/>
        </p:nvSpPr>
        <p:spPr>
          <a:xfrm>
            <a:off x="76200" y="5339834"/>
            <a:ext cx="9144000" cy="984766"/>
          </a:xfrm>
          <a:prstGeom prst="rect">
            <a:avLst/>
          </a:prstGeom>
          <a:ln>
            <a:noFill/>
          </a:ln>
        </p:spPr>
        <p:txBody>
          <a:bodyPr>
            <a:prstTxWarp prst="textArchUp">
              <a:avLst>
                <a:gd name="adj" fmla="val 10727604"/>
              </a:avLst>
            </a:prstTxWarp>
            <a:spAutoFit/>
          </a:bodyPr>
          <a:lstStyle/>
          <a:p>
            <a:pPr algn="ctr"/>
            <a:r>
              <a:rPr lang="en-GB" sz="4000" dirty="0" smtClean="0">
                <a:ln w="10160">
                  <a:solidFill>
                    <a:schemeClr val="accent1"/>
                  </a:solidFill>
                  <a:prstDash val="solid"/>
                </a:ln>
                <a:solidFill>
                  <a:schemeClr val="tx2">
                    <a:lumMod val="50000"/>
                  </a:schemeClr>
                </a:solidFill>
                <a:effectLst>
                  <a:outerShdw blurRad="38100" dist="32000" dir="5400000" algn="tl">
                    <a:srgbClr val="000000">
                      <a:alpha val="30000"/>
                    </a:srgbClr>
                  </a:outerShdw>
                </a:effectLst>
                <a:latin typeface="Comic Sans MS" pitchFamily="66" charset="0"/>
              </a:rPr>
              <a:t> “Delivering </a:t>
            </a:r>
            <a:r>
              <a:rPr lang="en-GB" sz="4000" dirty="0">
                <a:ln w="10160">
                  <a:solidFill>
                    <a:schemeClr val="accent1"/>
                  </a:solidFill>
                  <a:prstDash val="solid"/>
                </a:ln>
                <a:solidFill>
                  <a:schemeClr val="tx2">
                    <a:lumMod val="50000"/>
                  </a:schemeClr>
                </a:solidFill>
                <a:effectLst>
                  <a:outerShdw blurRad="38100" dist="32000" dir="5400000" algn="tl">
                    <a:srgbClr val="000000">
                      <a:alpha val="30000"/>
                    </a:srgbClr>
                  </a:outerShdw>
                </a:effectLst>
                <a:latin typeface="Comic Sans MS" pitchFamily="66" charset="0"/>
              </a:rPr>
              <a:t>the best quality products to the end consumers</a:t>
            </a:r>
            <a:r>
              <a:rPr lang="en-GB" sz="4000" dirty="0" smtClean="0">
                <a:ln w="10160">
                  <a:solidFill>
                    <a:schemeClr val="accent1"/>
                  </a:solidFill>
                  <a:prstDash val="solid"/>
                </a:ln>
                <a:solidFill>
                  <a:schemeClr val="tx2">
                    <a:lumMod val="50000"/>
                  </a:schemeClr>
                </a:solidFill>
                <a:effectLst>
                  <a:outerShdw blurRad="38100" dist="32000" dir="5400000" algn="tl">
                    <a:srgbClr val="000000">
                      <a:alpha val="30000"/>
                    </a:srgbClr>
                  </a:outerShdw>
                </a:effectLst>
                <a:latin typeface="Comic Sans MS" pitchFamily="66" charset="0"/>
              </a:rPr>
              <a:t>” </a:t>
            </a:r>
            <a:endParaRPr lang="en-GB" sz="4000" dirty="0">
              <a:ln w="10160">
                <a:solidFill>
                  <a:schemeClr val="accent1"/>
                </a:solidFill>
                <a:prstDash val="solid"/>
              </a:ln>
              <a:solidFill>
                <a:schemeClr val="tx2">
                  <a:lumMod val="50000"/>
                </a:schemeClr>
              </a:solidFill>
              <a:effectLst>
                <a:outerShdw blurRad="38100" dist="32000" dir="5400000" algn="tl">
                  <a:srgbClr val="000000">
                    <a:alpha val="30000"/>
                  </a:srgbClr>
                </a:outerShdw>
              </a:effectLst>
              <a:latin typeface="Comic Sans MS" pitchFamily="66"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91" y="1624280"/>
            <a:ext cx="2357935" cy="220806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5310362"/>
      </p:ext>
    </p:extLst>
  </p:cSld>
  <p:clrMapOvr>
    <a:masterClrMapping/>
  </p:clrMapOvr>
  <p:transition spd="slow" advClick="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snehal\Eligent\mango-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328" y="2935224"/>
            <a:ext cx="3358877" cy="3922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0" y="848380"/>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Shrikhand</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 Mango</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13" name="Rectangle 12"/>
          <p:cNvSpPr/>
          <p:nvPr/>
        </p:nvSpPr>
        <p:spPr>
          <a:xfrm>
            <a:off x="28701" y="2129135"/>
            <a:ext cx="9115299" cy="3785652"/>
          </a:xfrm>
          <a:prstGeom prst="rect">
            <a:avLst/>
          </a:prstGeom>
        </p:spPr>
        <p:txBody>
          <a:bodyPr wrap="square">
            <a:spAutoFit/>
          </a:bodyPr>
          <a:lstStyle/>
          <a:p>
            <a:r>
              <a:rPr lang="en-US" sz="2000" dirty="0" smtClean="0">
                <a:latin typeface="Comic Sans MS" pitchFamily="66" charset="0"/>
              </a:rPr>
              <a:t>	</a:t>
            </a:r>
            <a:r>
              <a:rPr lang="en-US" sz="2000" dirty="0" err="1" smtClean="0">
                <a:latin typeface="Comic Sans MS" pitchFamily="66" charset="0"/>
              </a:rPr>
              <a:t>Shrikhand</a:t>
            </a:r>
            <a:r>
              <a:rPr lang="en-US" sz="2000" dirty="0" smtClean="0">
                <a:latin typeface="Comic Sans MS" pitchFamily="66" charset="0"/>
              </a:rPr>
              <a:t> – Mango is a semi – soft, sweetish, sour fermented milk product prepared from curd with addition of sugar and mango pulp. </a:t>
            </a:r>
          </a:p>
          <a:p>
            <a:endParaRPr lang="en-US" sz="2000" dirty="0">
              <a:latin typeface="Comic Sans MS" pitchFamily="66" charset="0"/>
            </a:endParaRPr>
          </a:p>
          <a:p>
            <a:endParaRPr lang="en-US" sz="2000" dirty="0" smtClean="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endParaRPr lang="en-GB" sz="2000" dirty="0">
              <a:latin typeface="Comic Sans MS" pitchFamily="66" charset="0"/>
            </a:endParaRPr>
          </a:p>
          <a:p>
            <a:r>
              <a:rPr lang="en-GB" sz="2000" dirty="0" smtClean="0">
                <a:latin typeface="Comic Sans MS" pitchFamily="66" charset="0"/>
              </a:rPr>
              <a:t>Packaging Size : 100 gm		</a:t>
            </a:r>
          </a:p>
          <a:p>
            <a:r>
              <a:rPr lang="en-GB" sz="2000" dirty="0">
                <a:latin typeface="Comic Sans MS" pitchFamily="66" charset="0"/>
              </a:rPr>
              <a:t>	</a:t>
            </a:r>
            <a:r>
              <a:rPr lang="en-GB" sz="2000" dirty="0" smtClean="0">
                <a:latin typeface="Comic Sans MS" pitchFamily="66" charset="0"/>
              </a:rPr>
              <a:t>	  250 gm	</a:t>
            </a:r>
            <a:r>
              <a:rPr lang="en-GB" sz="2000" dirty="0">
                <a:latin typeface="Comic Sans MS" pitchFamily="66" charset="0"/>
              </a:rPr>
              <a:t> in cup</a:t>
            </a:r>
            <a:endParaRPr lang="en-GB" sz="2000" dirty="0" smtClean="0">
              <a:latin typeface="Comic Sans MS" pitchFamily="66" charset="0"/>
            </a:endParaRPr>
          </a:p>
          <a:p>
            <a:r>
              <a:rPr lang="en-GB" sz="2000" dirty="0">
                <a:latin typeface="Comic Sans MS" pitchFamily="66" charset="0"/>
              </a:rPr>
              <a:t>	</a:t>
            </a:r>
            <a:r>
              <a:rPr lang="en-GB" sz="2000" dirty="0" smtClean="0">
                <a:latin typeface="Comic Sans MS" pitchFamily="66" charset="0"/>
              </a:rPr>
              <a:t>	  500 gm		</a:t>
            </a:r>
          </a:p>
          <a:p>
            <a:r>
              <a:rPr lang="en-GB" sz="2000" dirty="0">
                <a:latin typeface="Comic Sans MS" pitchFamily="66" charset="0"/>
              </a:rPr>
              <a:t>	</a:t>
            </a:r>
            <a:r>
              <a:rPr lang="en-GB" sz="2000" dirty="0" smtClean="0">
                <a:latin typeface="Comic Sans MS" pitchFamily="66" charset="0"/>
              </a:rPr>
              <a:t>	</a:t>
            </a:r>
          </a:p>
          <a:p>
            <a:r>
              <a:rPr lang="en-GB" sz="2000" dirty="0">
                <a:latin typeface="Comic Sans MS" pitchFamily="66" charset="0"/>
              </a:rPr>
              <a:t>	</a:t>
            </a:r>
            <a:r>
              <a:rPr lang="en-GB" sz="2000" dirty="0" smtClean="0">
                <a:latin typeface="Comic Sans MS" pitchFamily="66" charset="0"/>
              </a:rPr>
              <a:t>	</a:t>
            </a:r>
            <a:endParaRPr lang="en-US" sz="2000" dirty="0"/>
          </a:p>
        </p:txBody>
      </p:sp>
      <p:sp>
        <p:nvSpPr>
          <p:cNvPr id="17" name="Right Brace 16"/>
          <p:cNvSpPr/>
          <p:nvPr/>
        </p:nvSpPr>
        <p:spPr>
          <a:xfrm>
            <a:off x="3305301" y="4343400"/>
            <a:ext cx="377228" cy="838200"/>
          </a:xfrm>
          <a:prstGeom prst="rightBrace">
            <a:avLst/>
          </a:prstGeom>
          <a:noFill/>
          <a:ln w="127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380600"/>
      </p:ext>
    </p:extLst>
  </p:cSld>
  <p:clrMapOvr>
    <a:masterClrMapping/>
  </p:clrMapOvr>
  <p:transition spd="slow" advClick="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826223"/>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Chaas</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pic>
        <p:nvPicPr>
          <p:cNvPr id="2050" name="Picture 2" descr="C:\Users\USER\Desktop\snehal\Eligent\chaas-pouch-500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460" y="2826040"/>
            <a:ext cx="3888749" cy="3922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2386548"/>
            <a:ext cx="9144001" cy="3785652"/>
          </a:xfrm>
          <a:prstGeom prst="rect">
            <a:avLst/>
          </a:prstGeom>
        </p:spPr>
        <p:txBody>
          <a:bodyPr wrap="square">
            <a:spAutoFit/>
          </a:bodyPr>
          <a:lstStyle/>
          <a:p>
            <a:r>
              <a:rPr lang="en-US" sz="2000" dirty="0" smtClean="0">
                <a:latin typeface="Comic Sans MS" pitchFamily="66" charset="0"/>
              </a:rPr>
              <a:t>	</a:t>
            </a:r>
            <a:r>
              <a:rPr lang="en-US" sz="2000" dirty="0" err="1" smtClean="0">
                <a:latin typeface="Comic Sans MS" pitchFamily="66" charset="0"/>
              </a:rPr>
              <a:t>Chass</a:t>
            </a:r>
            <a:r>
              <a:rPr lang="en-US" sz="2000" dirty="0" smtClean="0">
                <a:latin typeface="Comic Sans MS" pitchFamily="66" charset="0"/>
              </a:rPr>
              <a:t> is the product obtained by churning pasteurized </a:t>
            </a:r>
            <a:r>
              <a:rPr lang="en-US" sz="2000" dirty="0" err="1" smtClean="0">
                <a:latin typeface="Comic Sans MS" pitchFamily="66" charset="0"/>
              </a:rPr>
              <a:t>dahi</a:t>
            </a:r>
            <a:r>
              <a:rPr lang="en-US" sz="2000" dirty="0" smtClean="0">
                <a:latin typeface="Comic Sans MS" pitchFamily="66" charset="0"/>
              </a:rPr>
              <a:t> and chilled water mixture.</a:t>
            </a:r>
          </a:p>
          <a:p>
            <a:endParaRPr lang="en-US" sz="2000" dirty="0" smtClean="0">
              <a:latin typeface="Comic Sans MS" pitchFamily="66" charset="0"/>
            </a:endParaRPr>
          </a:p>
          <a:p>
            <a:endParaRPr lang="en-US" sz="2000" dirty="0">
              <a:latin typeface="Comic Sans MS" pitchFamily="66" charset="0"/>
            </a:endParaRPr>
          </a:p>
          <a:p>
            <a:endParaRPr lang="en-US" sz="2000" dirty="0" smtClean="0">
              <a:latin typeface="Comic Sans MS" pitchFamily="66" charset="0"/>
            </a:endParaRPr>
          </a:p>
          <a:p>
            <a:endParaRPr lang="en-US" sz="2000" dirty="0">
              <a:latin typeface="Comic Sans MS" pitchFamily="66" charset="0"/>
            </a:endParaRPr>
          </a:p>
          <a:p>
            <a:endParaRPr lang="en-GB" sz="2000" dirty="0">
              <a:latin typeface="Comic Sans MS" pitchFamily="66" charset="0"/>
            </a:endParaRPr>
          </a:p>
          <a:p>
            <a:r>
              <a:rPr lang="en-GB" sz="2000" dirty="0" smtClean="0">
                <a:latin typeface="Comic Sans MS" pitchFamily="66" charset="0"/>
              </a:rPr>
              <a:t>Packaging Size : 400 ml		</a:t>
            </a:r>
          </a:p>
          <a:p>
            <a:r>
              <a:rPr lang="en-GB" sz="2000" dirty="0">
                <a:latin typeface="Comic Sans MS" pitchFamily="66" charset="0"/>
              </a:rPr>
              <a:t>	</a:t>
            </a:r>
            <a:r>
              <a:rPr lang="en-GB" sz="2000" dirty="0" smtClean="0">
                <a:latin typeface="Comic Sans MS" pitchFamily="66" charset="0"/>
              </a:rPr>
              <a:t>	  500 ml	</a:t>
            </a:r>
          </a:p>
          <a:p>
            <a:r>
              <a:rPr lang="en-GB" sz="2000" dirty="0">
                <a:latin typeface="Comic Sans MS" pitchFamily="66" charset="0"/>
              </a:rPr>
              <a:t>	</a:t>
            </a:r>
            <a:r>
              <a:rPr lang="en-GB" sz="2000" dirty="0" smtClean="0">
                <a:latin typeface="Comic Sans MS" pitchFamily="66" charset="0"/>
              </a:rPr>
              <a:t>	  		</a:t>
            </a:r>
          </a:p>
          <a:p>
            <a:r>
              <a:rPr lang="en-GB" sz="2000" dirty="0">
                <a:latin typeface="Comic Sans MS" pitchFamily="66" charset="0"/>
              </a:rPr>
              <a:t>	</a:t>
            </a:r>
            <a:r>
              <a:rPr lang="en-GB" sz="2000" dirty="0" smtClean="0">
                <a:latin typeface="Comic Sans MS" pitchFamily="66" charset="0"/>
              </a:rPr>
              <a:t>	</a:t>
            </a:r>
          </a:p>
          <a:p>
            <a:r>
              <a:rPr lang="en-GB" sz="2000" dirty="0">
                <a:latin typeface="Comic Sans MS" pitchFamily="66" charset="0"/>
              </a:rPr>
              <a:t>	</a:t>
            </a:r>
            <a:r>
              <a:rPr lang="en-GB" sz="2000" dirty="0" smtClean="0">
                <a:latin typeface="Comic Sans MS" pitchFamily="66" charset="0"/>
              </a:rPr>
              <a:t>	</a:t>
            </a:r>
            <a:endParaRPr lang="en-US" sz="2000" dirty="0"/>
          </a:p>
        </p:txBody>
      </p:sp>
      <p:sp>
        <p:nvSpPr>
          <p:cNvPr id="14" name="Right Brace 13"/>
          <p:cNvSpPr/>
          <p:nvPr/>
        </p:nvSpPr>
        <p:spPr>
          <a:xfrm>
            <a:off x="2976890" y="4686299"/>
            <a:ext cx="377228" cy="419101"/>
          </a:xfrm>
          <a:prstGeom prst="rightBrace">
            <a:avLst/>
          </a:prstGeom>
          <a:noFill/>
          <a:ln w="127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sp>
        <p:nvSpPr>
          <p:cNvPr id="2" name="Rectangle 1"/>
          <p:cNvSpPr/>
          <p:nvPr/>
        </p:nvSpPr>
        <p:spPr>
          <a:xfrm>
            <a:off x="3352800" y="4686299"/>
            <a:ext cx="1055097" cy="369332"/>
          </a:xfrm>
          <a:prstGeom prst="rect">
            <a:avLst/>
          </a:prstGeom>
        </p:spPr>
        <p:txBody>
          <a:bodyPr wrap="none">
            <a:spAutoFit/>
          </a:bodyPr>
          <a:lstStyle/>
          <a:p>
            <a:r>
              <a:rPr lang="en-GB" dirty="0">
                <a:latin typeface="Comic Sans MS" pitchFamily="66" charset="0"/>
              </a:rPr>
              <a:t>in pouch</a:t>
            </a:r>
            <a:endParaRPr lang="en-US"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111318"/>
      </p:ext>
    </p:extLst>
  </p:cSld>
  <p:clrMapOvr>
    <a:masterClrMapping/>
  </p:clrMapOvr>
  <p:transition spd="slow" advClick="0">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848380"/>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Lassi</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12" name="Rectangle 11"/>
          <p:cNvSpPr/>
          <p:nvPr/>
        </p:nvSpPr>
        <p:spPr>
          <a:xfrm>
            <a:off x="0" y="2249172"/>
            <a:ext cx="9143999" cy="2862322"/>
          </a:xfrm>
          <a:prstGeom prst="rect">
            <a:avLst/>
          </a:prstGeom>
        </p:spPr>
        <p:txBody>
          <a:bodyPr wrap="square">
            <a:spAutoFit/>
          </a:bodyPr>
          <a:lstStyle/>
          <a:p>
            <a:r>
              <a:rPr lang="en-US" sz="2000" dirty="0" smtClean="0">
                <a:latin typeface="Comic Sans MS" pitchFamily="66" charset="0"/>
              </a:rPr>
              <a:t>	</a:t>
            </a:r>
            <a:r>
              <a:rPr lang="en-US" sz="2000" dirty="0" err="1" smtClean="0">
                <a:latin typeface="Comic Sans MS" pitchFamily="66" charset="0"/>
              </a:rPr>
              <a:t>Lassi</a:t>
            </a:r>
            <a:r>
              <a:rPr lang="en-US" sz="2000" dirty="0" smtClean="0">
                <a:latin typeface="Comic Sans MS" pitchFamily="66" charset="0"/>
              </a:rPr>
              <a:t> </a:t>
            </a:r>
            <a:r>
              <a:rPr lang="en-US" sz="2000" dirty="0">
                <a:latin typeface="Comic Sans MS" pitchFamily="66" charset="0"/>
              </a:rPr>
              <a:t>is the product obtained by churning pasteurized </a:t>
            </a:r>
            <a:r>
              <a:rPr lang="en-US" sz="2000" dirty="0" err="1" smtClean="0">
                <a:latin typeface="Comic Sans MS" pitchFamily="66" charset="0"/>
              </a:rPr>
              <a:t>dahi</a:t>
            </a:r>
            <a:r>
              <a:rPr lang="en-US" sz="2000" dirty="0" smtClean="0">
                <a:latin typeface="Comic Sans MS" pitchFamily="66" charset="0"/>
              </a:rPr>
              <a:t>, Sugar &amp; chilled </a:t>
            </a:r>
            <a:r>
              <a:rPr lang="en-US" sz="2000" dirty="0">
                <a:latin typeface="Comic Sans MS" pitchFamily="66" charset="0"/>
              </a:rPr>
              <a:t>water mixture.</a:t>
            </a:r>
          </a:p>
          <a:p>
            <a:endParaRPr lang="en-US" sz="2000" dirty="0" smtClean="0">
              <a:latin typeface="Comic Sans MS" pitchFamily="66" charset="0"/>
            </a:endParaRPr>
          </a:p>
          <a:p>
            <a:endParaRPr lang="en-US" sz="2000" dirty="0" smtClean="0">
              <a:latin typeface="Comic Sans MS" pitchFamily="66" charset="0"/>
            </a:endParaRPr>
          </a:p>
          <a:p>
            <a:endParaRPr lang="en-US" sz="2000" dirty="0">
              <a:latin typeface="Comic Sans MS" pitchFamily="66" charset="0"/>
            </a:endParaRPr>
          </a:p>
          <a:p>
            <a:endParaRPr lang="en-GB" sz="2000" dirty="0">
              <a:latin typeface="Comic Sans MS" pitchFamily="66" charset="0"/>
            </a:endParaRPr>
          </a:p>
          <a:p>
            <a:r>
              <a:rPr lang="en-GB" sz="2000" dirty="0" smtClean="0">
                <a:latin typeface="Comic Sans MS" pitchFamily="66" charset="0"/>
              </a:rPr>
              <a:t>Packaging Size : 200 ml     - in pouch 	</a:t>
            </a:r>
          </a:p>
          <a:p>
            <a:r>
              <a:rPr lang="en-GB" sz="2000" dirty="0">
                <a:latin typeface="Comic Sans MS" pitchFamily="66" charset="0"/>
              </a:rPr>
              <a:t>	</a:t>
            </a:r>
            <a:r>
              <a:rPr lang="en-GB" sz="2000" dirty="0" smtClean="0">
                <a:latin typeface="Comic Sans MS" pitchFamily="66" charset="0"/>
              </a:rPr>
              <a:t>	  200 ml</a:t>
            </a:r>
            <a:r>
              <a:rPr lang="en-GB" sz="2000" dirty="0">
                <a:latin typeface="Comic Sans MS" pitchFamily="66" charset="0"/>
              </a:rPr>
              <a:t> </a:t>
            </a:r>
            <a:r>
              <a:rPr lang="en-GB" sz="2000" dirty="0" smtClean="0">
                <a:latin typeface="Comic Sans MS" pitchFamily="66" charset="0"/>
              </a:rPr>
              <a:t>    - in cup</a:t>
            </a:r>
          </a:p>
          <a:p>
            <a:r>
              <a:rPr lang="en-GB" sz="2000" dirty="0">
                <a:latin typeface="Comic Sans MS" pitchFamily="66" charset="0"/>
              </a:rPr>
              <a:t>	</a:t>
            </a:r>
            <a:r>
              <a:rPr lang="en-GB" sz="2000" dirty="0" smtClean="0">
                <a:latin typeface="Comic Sans MS" pitchFamily="66" charset="0"/>
              </a:rPr>
              <a:t>	  </a:t>
            </a:r>
            <a:r>
              <a:rPr lang="en-GB" sz="2000" dirty="0">
                <a:latin typeface="Comic Sans MS" pitchFamily="66" charset="0"/>
              </a:rPr>
              <a:t>	</a:t>
            </a:r>
            <a:r>
              <a:rPr lang="en-GB" sz="2000" dirty="0" smtClean="0">
                <a:latin typeface="Comic Sans MS" pitchFamily="66" charset="0"/>
              </a:rPr>
              <a:t>	</a:t>
            </a:r>
            <a:endParaRPr lang="en-US" sz="20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578" y="2812394"/>
            <a:ext cx="2698921" cy="39227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302153"/>
      </p:ext>
    </p:extLst>
  </p:cSld>
  <p:clrMapOvr>
    <a:masterClrMapping/>
  </p:clrMapOvr>
  <p:transition spd="slow" advClick="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848380"/>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Ghee</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12" name="Rectangle 11"/>
          <p:cNvSpPr/>
          <p:nvPr/>
        </p:nvSpPr>
        <p:spPr>
          <a:xfrm>
            <a:off x="0" y="2086968"/>
            <a:ext cx="9144000" cy="4401205"/>
          </a:xfrm>
          <a:prstGeom prst="rect">
            <a:avLst/>
          </a:prstGeom>
        </p:spPr>
        <p:txBody>
          <a:bodyPr wrap="square">
            <a:spAutoFit/>
          </a:bodyPr>
          <a:lstStyle/>
          <a:p>
            <a:r>
              <a:rPr lang="en-US" sz="2000" dirty="0">
                <a:latin typeface="Comic Sans MS" pitchFamily="66" charset="0"/>
              </a:rPr>
              <a:t> </a:t>
            </a:r>
            <a:r>
              <a:rPr lang="en-US" sz="2000" dirty="0" smtClean="0">
                <a:latin typeface="Comic Sans MS" pitchFamily="66" charset="0"/>
              </a:rPr>
              <a:t>  Ghee is pure clarified fat milk, cream.</a:t>
            </a:r>
          </a:p>
          <a:p>
            <a:endParaRPr lang="en-US" sz="2000" dirty="0">
              <a:latin typeface="Comic Sans MS" pitchFamily="66" charset="0"/>
            </a:endParaRPr>
          </a:p>
          <a:p>
            <a:r>
              <a:rPr lang="en-US" sz="2000" dirty="0" smtClean="0">
                <a:latin typeface="Comic Sans MS" pitchFamily="66" charset="0"/>
              </a:rPr>
              <a:t>   Double Boiled Ghee with a delighted fragrance.</a:t>
            </a:r>
          </a:p>
          <a:p>
            <a:r>
              <a:rPr lang="en-US" sz="2000" dirty="0" smtClean="0">
                <a:latin typeface="Comic Sans MS" pitchFamily="66" charset="0"/>
              </a:rPr>
              <a:t>   </a:t>
            </a:r>
          </a:p>
          <a:p>
            <a:r>
              <a:rPr lang="en-US" sz="2000" dirty="0">
                <a:latin typeface="Comic Sans MS" pitchFamily="66" charset="0"/>
              </a:rPr>
              <a:t> </a:t>
            </a:r>
            <a:r>
              <a:rPr lang="en-US" sz="2000" dirty="0" smtClean="0">
                <a:latin typeface="Comic Sans MS" pitchFamily="66" charset="0"/>
              </a:rPr>
              <a:t>  Ghee is the good source of energy. </a:t>
            </a:r>
          </a:p>
          <a:p>
            <a:endParaRPr lang="en-GB"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r>
              <a:rPr lang="en-GB" sz="2000" dirty="0">
                <a:latin typeface="Comic Sans MS" pitchFamily="66" charset="0"/>
              </a:rPr>
              <a:t> </a:t>
            </a:r>
            <a:r>
              <a:rPr lang="en-GB" sz="2000" dirty="0" smtClean="0">
                <a:latin typeface="Comic Sans MS" pitchFamily="66" charset="0"/>
              </a:rPr>
              <a:t>   Packaging Size : 200 ml		</a:t>
            </a:r>
          </a:p>
          <a:p>
            <a:r>
              <a:rPr lang="en-GB" sz="2000" dirty="0">
                <a:latin typeface="Comic Sans MS" pitchFamily="66" charset="0"/>
              </a:rPr>
              <a:t>	</a:t>
            </a:r>
            <a:r>
              <a:rPr lang="en-GB" sz="2000" dirty="0" smtClean="0">
                <a:latin typeface="Comic Sans MS" pitchFamily="66" charset="0"/>
              </a:rPr>
              <a:t>	  </a:t>
            </a:r>
            <a:r>
              <a:rPr lang="en-GB" sz="2000" dirty="0">
                <a:latin typeface="Comic Sans MS" pitchFamily="66" charset="0"/>
              </a:rPr>
              <a:t> </a:t>
            </a:r>
            <a:r>
              <a:rPr lang="en-GB" sz="2000" dirty="0" smtClean="0">
                <a:latin typeface="Comic Sans MS" pitchFamily="66" charset="0"/>
              </a:rPr>
              <a:t>   500 ml	</a:t>
            </a:r>
            <a:r>
              <a:rPr lang="en-GB" sz="2000" dirty="0">
                <a:latin typeface="Comic Sans MS" pitchFamily="66" charset="0"/>
              </a:rPr>
              <a:t> </a:t>
            </a:r>
            <a:r>
              <a:rPr lang="en-GB" sz="2000" dirty="0" smtClean="0">
                <a:latin typeface="Comic Sans MS" pitchFamily="66" charset="0"/>
              </a:rPr>
              <a:t>    in jar</a:t>
            </a:r>
          </a:p>
          <a:p>
            <a:r>
              <a:rPr lang="en-GB" sz="2000" dirty="0">
                <a:latin typeface="Comic Sans MS" pitchFamily="66" charset="0"/>
              </a:rPr>
              <a:t>	</a:t>
            </a:r>
            <a:r>
              <a:rPr lang="en-GB" sz="2000" dirty="0" smtClean="0">
                <a:latin typeface="Comic Sans MS" pitchFamily="66" charset="0"/>
              </a:rPr>
              <a:t>	      1000 ml		</a:t>
            </a:r>
          </a:p>
          <a:p>
            <a:r>
              <a:rPr lang="en-GB" sz="2000" dirty="0">
                <a:latin typeface="Comic Sans MS" pitchFamily="66" charset="0"/>
              </a:rPr>
              <a:t>	</a:t>
            </a:r>
            <a:r>
              <a:rPr lang="en-GB" sz="2000" dirty="0" smtClean="0">
                <a:latin typeface="Comic Sans MS" pitchFamily="66" charset="0"/>
              </a:rPr>
              <a:t>	</a:t>
            </a:r>
          </a:p>
          <a:p>
            <a:r>
              <a:rPr lang="en-GB" sz="2000" dirty="0">
                <a:latin typeface="Comic Sans MS" pitchFamily="66" charset="0"/>
              </a:rPr>
              <a:t>	</a:t>
            </a:r>
            <a:r>
              <a:rPr lang="en-GB" sz="2000" dirty="0" smtClean="0">
                <a:latin typeface="Comic Sans MS" pitchFamily="66" charset="0"/>
              </a:rPr>
              <a:t>	      15 </a:t>
            </a:r>
            <a:r>
              <a:rPr lang="en-GB" sz="2000" dirty="0">
                <a:latin typeface="Comic Sans MS" pitchFamily="66" charset="0"/>
              </a:rPr>
              <a:t>l</a:t>
            </a:r>
            <a:r>
              <a:rPr lang="en-GB" sz="2000" dirty="0" smtClean="0">
                <a:latin typeface="Comic Sans MS" pitchFamily="66" charset="0"/>
              </a:rPr>
              <a:t>trs      -     in tin</a:t>
            </a:r>
          </a:p>
          <a:p>
            <a:r>
              <a:rPr lang="en-GB" sz="2000" dirty="0">
                <a:latin typeface="Comic Sans MS" pitchFamily="66" charset="0"/>
              </a:rPr>
              <a:t>	</a:t>
            </a:r>
            <a:r>
              <a:rPr lang="en-GB" sz="2000" dirty="0" smtClean="0">
                <a:latin typeface="Comic Sans MS" pitchFamily="66" charset="0"/>
              </a:rPr>
              <a:t>	</a:t>
            </a:r>
            <a:endParaRPr lang="en-US" sz="2000" dirty="0"/>
          </a:p>
        </p:txBody>
      </p:sp>
      <p:sp>
        <p:nvSpPr>
          <p:cNvPr id="13" name="Right Brace 12"/>
          <p:cNvSpPr/>
          <p:nvPr/>
        </p:nvSpPr>
        <p:spPr>
          <a:xfrm>
            <a:off x="3537797" y="4642512"/>
            <a:ext cx="377228" cy="762000"/>
          </a:xfrm>
          <a:prstGeom prst="rightBrace">
            <a:avLst/>
          </a:prstGeom>
          <a:noFill/>
          <a:ln w="127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pic>
        <p:nvPicPr>
          <p:cNvPr id="3074" name="Picture 2" descr="C:\Users\USER\Desktop\snehal\Eligent\packag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828" y="2763012"/>
            <a:ext cx="2911572" cy="39227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054397"/>
      </p:ext>
    </p:extLst>
  </p:cSld>
  <p:clrMapOvr>
    <a:masterClrMapping/>
  </p:clrMapOvr>
  <p:transition spd="slow" advClick="0">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570719"/>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Fresh Malai Paneer</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12" name="Rectangle 11"/>
          <p:cNvSpPr/>
          <p:nvPr/>
        </p:nvSpPr>
        <p:spPr>
          <a:xfrm>
            <a:off x="0" y="2082352"/>
            <a:ext cx="9144000" cy="3785652"/>
          </a:xfrm>
          <a:prstGeom prst="rect">
            <a:avLst/>
          </a:prstGeom>
        </p:spPr>
        <p:txBody>
          <a:bodyPr wrap="square">
            <a:spAutoFit/>
          </a:bodyPr>
          <a:lstStyle/>
          <a:p>
            <a:r>
              <a:rPr lang="en-US" sz="2000" dirty="0">
                <a:latin typeface="Comic Sans MS" pitchFamily="66" charset="0"/>
              </a:rPr>
              <a:t> </a:t>
            </a:r>
            <a:r>
              <a:rPr lang="en-US" sz="2000" dirty="0" smtClean="0">
                <a:latin typeface="Comic Sans MS" pitchFamily="66" charset="0"/>
              </a:rPr>
              <a:t>    Fresh Malai Paneer is the product obtained by fresh milk.</a:t>
            </a:r>
          </a:p>
          <a:p>
            <a:endParaRPr lang="en-US" sz="2000" dirty="0" smtClean="0">
              <a:latin typeface="Comic Sans MS" pitchFamily="66" charset="0"/>
            </a:endParaRPr>
          </a:p>
          <a:p>
            <a:r>
              <a:rPr lang="en-US" sz="2000" dirty="0" smtClean="0">
                <a:latin typeface="Comic Sans MS" pitchFamily="66" charset="0"/>
              </a:rPr>
              <a:t>     It’s in slabs.</a:t>
            </a:r>
            <a:endParaRPr lang="en-US" sz="2000" dirty="0">
              <a:latin typeface="Comic Sans MS" pitchFamily="66" charset="0"/>
            </a:endParaRPr>
          </a:p>
          <a:p>
            <a:endParaRPr lang="en-US" sz="2000" dirty="0" smtClean="0">
              <a:latin typeface="Comic Sans MS" pitchFamily="66" charset="0"/>
            </a:endParaRPr>
          </a:p>
          <a:p>
            <a:endParaRPr lang="en-US" sz="2000" dirty="0">
              <a:latin typeface="Comic Sans MS" pitchFamily="66" charset="0"/>
            </a:endParaRPr>
          </a:p>
          <a:p>
            <a:endParaRPr lang="en-GB" sz="2000" dirty="0" smtClean="0">
              <a:latin typeface="Comic Sans MS" pitchFamily="66" charset="0"/>
            </a:endParaRPr>
          </a:p>
          <a:p>
            <a:endParaRPr lang="en-GB" sz="2000" dirty="0">
              <a:latin typeface="Comic Sans MS" pitchFamily="66" charset="0"/>
            </a:endParaRPr>
          </a:p>
          <a:p>
            <a:r>
              <a:rPr lang="en-GB" sz="2000" dirty="0" smtClean="0">
                <a:latin typeface="Comic Sans MS" pitchFamily="66" charset="0"/>
              </a:rPr>
              <a:t>Packaging Size : 200 gm		</a:t>
            </a:r>
          </a:p>
          <a:p>
            <a:r>
              <a:rPr lang="en-GB" sz="2000" dirty="0">
                <a:latin typeface="Comic Sans MS" pitchFamily="66" charset="0"/>
              </a:rPr>
              <a:t>	</a:t>
            </a:r>
            <a:r>
              <a:rPr lang="en-GB" sz="2000" dirty="0" smtClean="0">
                <a:latin typeface="Comic Sans MS" pitchFamily="66" charset="0"/>
              </a:rPr>
              <a:t>	  500 </a:t>
            </a:r>
            <a:r>
              <a:rPr lang="en-GB" sz="2000" dirty="0" err="1" smtClean="0">
                <a:latin typeface="Comic Sans MS" pitchFamily="66" charset="0"/>
              </a:rPr>
              <a:t>gm</a:t>
            </a:r>
            <a:r>
              <a:rPr lang="en-GB" sz="2000" dirty="0" smtClean="0">
                <a:latin typeface="Comic Sans MS" pitchFamily="66" charset="0"/>
              </a:rPr>
              <a:t>	</a:t>
            </a:r>
          </a:p>
          <a:p>
            <a:r>
              <a:rPr lang="en-GB" sz="2000" dirty="0" smtClean="0">
                <a:latin typeface="Comic Sans MS" pitchFamily="66" charset="0"/>
              </a:rPr>
              <a:t>		  01    kg	 	</a:t>
            </a:r>
          </a:p>
          <a:p>
            <a:r>
              <a:rPr lang="en-GB" sz="2000" dirty="0">
                <a:latin typeface="Comic Sans MS" pitchFamily="66" charset="0"/>
              </a:rPr>
              <a:t>	</a:t>
            </a:r>
            <a:r>
              <a:rPr lang="en-GB" sz="2000" dirty="0" smtClean="0">
                <a:latin typeface="Comic Sans MS" pitchFamily="66" charset="0"/>
              </a:rPr>
              <a:t>	  05   kg</a:t>
            </a:r>
          </a:p>
          <a:p>
            <a:r>
              <a:rPr lang="en-GB" sz="2000" dirty="0">
                <a:latin typeface="Comic Sans MS" pitchFamily="66" charset="0"/>
              </a:rPr>
              <a:t>	</a:t>
            </a:r>
            <a:r>
              <a:rPr lang="en-GB" sz="2000" dirty="0" smtClean="0">
                <a:latin typeface="Comic Sans MS" pitchFamily="66" charset="0"/>
              </a:rPr>
              <a:t>	</a:t>
            </a:r>
            <a:endParaRPr lang="en-US" sz="2000" dirty="0"/>
          </a:p>
        </p:txBody>
      </p:sp>
      <p:sp>
        <p:nvSpPr>
          <p:cNvPr id="13" name="Right Brace 12"/>
          <p:cNvSpPr/>
          <p:nvPr/>
        </p:nvSpPr>
        <p:spPr>
          <a:xfrm>
            <a:off x="3337979" y="4414960"/>
            <a:ext cx="377228" cy="990600"/>
          </a:xfrm>
          <a:prstGeom prst="rightBrace">
            <a:avLst/>
          </a:prstGeom>
          <a:noFill/>
          <a:ln w="127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sp>
        <p:nvSpPr>
          <p:cNvPr id="2" name="Rectangle 1"/>
          <p:cNvSpPr/>
          <p:nvPr/>
        </p:nvSpPr>
        <p:spPr>
          <a:xfrm>
            <a:off x="3733800" y="4643180"/>
            <a:ext cx="1619865" cy="646331"/>
          </a:xfrm>
          <a:prstGeom prst="rect">
            <a:avLst/>
          </a:prstGeom>
        </p:spPr>
        <p:txBody>
          <a:bodyPr wrap="square">
            <a:spAutoFit/>
          </a:bodyPr>
          <a:lstStyle/>
          <a:p>
            <a:r>
              <a:rPr lang="en-GB" dirty="0">
                <a:latin typeface="Comic Sans MS" pitchFamily="66" charset="0"/>
              </a:rPr>
              <a:t>in multilayer pouch </a:t>
            </a: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581275"/>
            <a:ext cx="35052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678634"/>
      </p:ext>
    </p:extLst>
  </p:cSld>
  <p:clrMapOvr>
    <a:masterClrMapping/>
  </p:clrMapOvr>
  <p:transition spd="slow" advClick="0">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575567"/>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Frozen Malai Paneer</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12" name="Rectangle 11"/>
          <p:cNvSpPr/>
          <p:nvPr/>
        </p:nvSpPr>
        <p:spPr>
          <a:xfrm>
            <a:off x="0" y="2025560"/>
            <a:ext cx="9144000" cy="3477875"/>
          </a:xfrm>
          <a:prstGeom prst="rect">
            <a:avLst/>
          </a:prstGeom>
        </p:spPr>
        <p:txBody>
          <a:bodyPr wrap="square">
            <a:spAutoFit/>
          </a:bodyPr>
          <a:lstStyle/>
          <a:p>
            <a:r>
              <a:rPr lang="en-US" sz="2000" dirty="0">
                <a:latin typeface="Comic Sans MS" pitchFamily="66" charset="0"/>
              </a:rPr>
              <a:t> </a:t>
            </a:r>
            <a:r>
              <a:rPr lang="en-US" sz="2000" dirty="0" smtClean="0">
                <a:latin typeface="Comic Sans MS" pitchFamily="66" charset="0"/>
              </a:rPr>
              <a:t>     Frozen Malai Paneer is the product obtained by Milk.</a:t>
            </a:r>
          </a:p>
          <a:p>
            <a:endParaRPr lang="en-US" sz="2000" dirty="0">
              <a:latin typeface="Comic Sans MS" pitchFamily="66" charset="0"/>
            </a:endParaRPr>
          </a:p>
          <a:p>
            <a:r>
              <a:rPr lang="en-US" sz="2000" dirty="0" smtClean="0">
                <a:latin typeface="Comic Sans MS" pitchFamily="66" charset="0"/>
              </a:rPr>
              <a:t>      It’s in 10 mm &amp; 20 mm cubes</a:t>
            </a:r>
          </a:p>
          <a:p>
            <a:endParaRPr lang="en-US" sz="2000" dirty="0">
              <a:latin typeface="Comic Sans MS" pitchFamily="66" charset="0"/>
            </a:endParaRPr>
          </a:p>
          <a:p>
            <a:r>
              <a:rPr lang="en-US" sz="2000" dirty="0" smtClean="0">
                <a:latin typeface="Comic Sans MS" pitchFamily="66" charset="0"/>
              </a:rPr>
              <a:t> </a:t>
            </a:r>
            <a:endParaRPr lang="en-GB" sz="2000" dirty="0" smtClean="0">
              <a:latin typeface="Comic Sans MS" pitchFamily="66" charset="0"/>
            </a:endParaRPr>
          </a:p>
          <a:p>
            <a:endParaRPr lang="en-GB" sz="2000" dirty="0">
              <a:latin typeface="Comic Sans MS" pitchFamily="66" charset="0"/>
            </a:endParaRPr>
          </a:p>
          <a:p>
            <a:endParaRPr lang="en-GB" sz="2000" dirty="0">
              <a:latin typeface="Comic Sans MS" pitchFamily="66" charset="0"/>
            </a:endParaRPr>
          </a:p>
          <a:p>
            <a:r>
              <a:rPr lang="en-GB" sz="2000" dirty="0" smtClean="0">
                <a:latin typeface="Comic Sans MS" pitchFamily="66" charset="0"/>
              </a:rPr>
              <a:t>Packaging Size : 200 gm		</a:t>
            </a:r>
          </a:p>
          <a:p>
            <a:r>
              <a:rPr lang="en-GB" sz="2000" dirty="0">
                <a:latin typeface="Comic Sans MS" pitchFamily="66" charset="0"/>
              </a:rPr>
              <a:t>	</a:t>
            </a:r>
            <a:r>
              <a:rPr lang="en-GB" sz="2000" dirty="0" smtClean="0">
                <a:latin typeface="Comic Sans MS" pitchFamily="66" charset="0"/>
              </a:rPr>
              <a:t>	  500 gm	</a:t>
            </a:r>
          </a:p>
          <a:p>
            <a:r>
              <a:rPr lang="en-GB" sz="2000" dirty="0" smtClean="0">
                <a:latin typeface="Comic Sans MS" pitchFamily="66" charset="0"/>
              </a:rPr>
              <a:t>		  </a:t>
            </a:r>
            <a:r>
              <a:rPr lang="en-GB" sz="2000" dirty="0">
                <a:latin typeface="Comic Sans MS" pitchFamily="66" charset="0"/>
              </a:rPr>
              <a:t>01    kg	 	</a:t>
            </a:r>
          </a:p>
          <a:p>
            <a:r>
              <a:rPr lang="en-GB" sz="2000" dirty="0">
                <a:latin typeface="Comic Sans MS" pitchFamily="66" charset="0"/>
              </a:rPr>
              <a:t>		  05   kg</a:t>
            </a:r>
          </a:p>
        </p:txBody>
      </p:sp>
      <p:sp>
        <p:nvSpPr>
          <p:cNvPr id="13" name="Right Brace 12"/>
          <p:cNvSpPr/>
          <p:nvPr/>
        </p:nvSpPr>
        <p:spPr>
          <a:xfrm>
            <a:off x="3337979" y="4333072"/>
            <a:ext cx="377228" cy="990600"/>
          </a:xfrm>
          <a:prstGeom prst="rightBrace">
            <a:avLst/>
          </a:prstGeom>
          <a:noFill/>
          <a:ln w="127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sp>
        <p:nvSpPr>
          <p:cNvPr id="2" name="Rectangle 1"/>
          <p:cNvSpPr/>
          <p:nvPr/>
        </p:nvSpPr>
        <p:spPr>
          <a:xfrm>
            <a:off x="3733800" y="4465756"/>
            <a:ext cx="1619865" cy="646331"/>
          </a:xfrm>
          <a:prstGeom prst="rect">
            <a:avLst/>
          </a:prstGeom>
        </p:spPr>
        <p:txBody>
          <a:bodyPr wrap="square">
            <a:spAutoFit/>
          </a:bodyPr>
          <a:lstStyle/>
          <a:p>
            <a:r>
              <a:rPr lang="en-GB" dirty="0">
                <a:latin typeface="Comic Sans MS" pitchFamily="66" charset="0"/>
              </a:rPr>
              <a:t>in multilayer pouch </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065" y="2543175"/>
            <a:ext cx="352425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89477"/>
      </p:ext>
    </p:extLst>
  </p:cSld>
  <p:clrMapOvr>
    <a:masterClrMapping/>
  </p:clrMapOvr>
  <p:transition spd="slow" advClick="0">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848380"/>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Flavoured</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Milk - Coffee</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6209" y="1371600"/>
            <a:ext cx="216249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55575" y="2344699"/>
            <a:ext cx="6223378" cy="3785652"/>
          </a:xfrm>
          <a:prstGeom prst="rect">
            <a:avLst/>
          </a:prstGeom>
        </p:spPr>
        <p:txBody>
          <a:bodyPr wrap="square">
            <a:spAutoFit/>
          </a:bodyPr>
          <a:lstStyle/>
          <a:p>
            <a:pPr>
              <a:lnSpc>
                <a:spcPct val="150000"/>
              </a:lnSpc>
            </a:pPr>
            <a:r>
              <a:rPr lang="en-US" sz="2000" dirty="0" err="1" smtClean="0">
                <a:latin typeface="Comic Sans MS" pitchFamily="66" charset="0"/>
              </a:rPr>
              <a:t>Flavoured</a:t>
            </a:r>
            <a:r>
              <a:rPr lang="en-US" sz="2000" dirty="0" smtClean="0">
                <a:latin typeface="Comic Sans MS" pitchFamily="66" charset="0"/>
              </a:rPr>
              <a:t> </a:t>
            </a:r>
            <a:r>
              <a:rPr lang="en-US" sz="2000" dirty="0">
                <a:latin typeface="Comic Sans MS" pitchFamily="66" charset="0"/>
              </a:rPr>
              <a:t>milk is a </a:t>
            </a:r>
            <a:r>
              <a:rPr lang="en-US" sz="2000" dirty="0" smtClean="0">
                <a:latin typeface="Comic Sans MS" pitchFamily="66" charset="0"/>
              </a:rPr>
              <a:t>drink </a:t>
            </a:r>
            <a:r>
              <a:rPr lang="en-US" sz="2000" dirty="0">
                <a:latin typeface="Comic Sans MS" pitchFamily="66" charset="0"/>
              </a:rPr>
              <a:t>made with </a:t>
            </a:r>
            <a:r>
              <a:rPr lang="en-US" sz="2000" dirty="0" smtClean="0">
                <a:latin typeface="Comic Sans MS" pitchFamily="66" charset="0"/>
              </a:rPr>
              <a:t>cow milk, sugar ,</a:t>
            </a:r>
            <a:r>
              <a:rPr lang="en-US" sz="2000" dirty="0" err="1" smtClean="0">
                <a:latin typeface="Comic Sans MS" pitchFamily="66" charset="0"/>
              </a:rPr>
              <a:t>flavouring</a:t>
            </a:r>
            <a:r>
              <a:rPr lang="en-US" sz="2000" dirty="0" smtClean="0">
                <a:latin typeface="Comic Sans MS" pitchFamily="66" charset="0"/>
              </a:rPr>
              <a:t> of Coffee. Which is </a:t>
            </a:r>
            <a:r>
              <a:rPr lang="en-US" sz="2000" dirty="0">
                <a:latin typeface="Comic Sans MS" pitchFamily="66" charset="0"/>
              </a:rPr>
              <a:t>enriched with vitamins and calcium</a:t>
            </a:r>
            <a:endParaRPr lang="en-US" sz="2000" dirty="0" smtClean="0">
              <a:latin typeface="Comic Sans MS" pitchFamily="66" charset="0"/>
            </a:endParaRPr>
          </a:p>
          <a:p>
            <a:pPr>
              <a:lnSpc>
                <a:spcPct val="150000"/>
              </a:lnSpc>
            </a:pPr>
            <a:endParaRPr lang="en-US" sz="2000" dirty="0">
              <a:latin typeface="Comic Sans MS" pitchFamily="66" charset="0"/>
            </a:endParaRPr>
          </a:p>
          <a:p>
            <a:pPr>
              <a:lnSpc>
                <a:spcPct val="150000"/>
              </a:lnSpc>
            </a:pPr>
            <a:endParaRPr lang="en-GB" sz="2000" dirty="0">
              <a:latin typeface="Comic Sans MS" pitchFamily="66" charset="0"/>
            </a:endParaRPr>
          </a:p>
          <a:p>
            <a:pPr>
              <a:lnSpc>
                <a:spcPct val="150000"/>
              </a:lnSpc>
            </a:pPr>
            <a:r>
              <a:rPr lang="en-GB" sz="2000" dirty="0" smtClean="0">
                <a:latin typeface="Comic Sans MS" pitchFamily="66" charset="0"/>
              </a:rPr>
              <a:t>	Packaging Size 	: 200 ml in tin	</a:t>
            </a:r>
          </a:p>
          <a:p>
            <a:pPr>
              <a:lnSpc>
                <a:spcPct val="150000"/>
              </a:lnSpc>
            </a:pPr>
            <a:r>
              <a:rPr lang="en-GB" sz="2000" dirty="0">
                <a:latin typeface="Comic Sans MS" pitchFamily="66" charset="0"/>
              </a:rPr>
              <a:t>	</a:t>
            </a:r>
            <a:r>
              <a:rPr lang="en-GB" sz="2000" dirty="0" smtClean="0">
                <a:latin typeface="Comic Sans MS" pitchFamily="66" charset="0"/>
              </a:rPr>
              <a:t>		</a:t>
            </a:r>
          </a:p>
          <a:p>
            <a:pPr>
              <a:lnSpc>
                <a:spcPct val="150000"/>
              </a:lnSpc>
            </a:pPr>
            <a:r>
              <a:rPr lang="en-GB" sz="2000" dirty="0">
                <a:latin typeface="Comic Sans MS" pitchFamily="66" charset="0"/>
              </a:rPr>
              <a:t>	</a:t>
            </a:r>
            <a:r>
              <a:rPr lang="en-GB" sz="2000" dirty="0" smtClean="0">
                <a:latin typeface="Comic Sans MS" pitchFamily="66" charset="0"/>
              </a:rPr>
              <a:t>	  </a:t>
            </a:r>
            <a:r>
              <a:rPr lang="en-GB" sz="2000" dirty="0">
                <a:latin typeface="Comic Sans MS" pitchFamily="66" charset="0"/>
              </a:rPr>
              <a:t>	</a:t>
            </a:r>
            <a:r>
              <a:rPr lang="en-GB" sz="2000" dirty="0" smtClean="0">
                <a:latin typeface="Comic Sans MS" pitchFamily="66" charset="0"/>
              </a:rPr>
              <a:t>	</a:t>
            </a:r>
            <a:endParaRPr lang="en-US" sz="2000"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729025"/>
      </p:ext>
    </p:extLst>
  </p:cSld>
  <p:clrMapOvr>
    <a:masterClrMapping/>
  </p:clrMapOvr>
  <p:transition spd="slow" advClick="0">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848380"/>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Flavoured</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Milk </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Rose</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6209" y="1371600"/>
            <a:ext cx="219357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55575" y="2221974"/>
            <a:ext cx="6223378" cy="3785652"/>
          </a:xfrm>
          <a:prstGeom prst="rect">
            <a:avLst/>
          </a:prstGeom>
        </p:spPr>
        <p:txBody>
          <a:bodyPr wrap="square">
            <a:spAutoFit/>
          </a:bodyPr>
          <a:lstStyle/>
          <a:p>
            <a:pPr>
              <a:lnSpc>
                <a:spcPct val="150000"/>
              </a:lnSpc>
            </a:pPr>
            <a:r>
              <a:rPr lang="en-US" sz="2000" dirty="0" err="1" smtClean="0">
                <a:latin typeface="Comic Sans MS" pitchFamily="66" charset="0"/>
              </a:rPr>
              <a:t>Flavoured</a:t>
            </a:r>
            <a:r>
              <a:rPr lang="en-US" sz="2000" dirty="0" smtClean="0">
                <a:latin typeface="Comic Sans MS" pitchFamily="66" charset="0"/>
              </a:rPr>
              <a:t> </a:t>
            </a:r>
            <a:r>
              <a:rPr lang="en-US" sz="2000" dirty="0">
                <a:latin typeface="Comic Sans MS" pitchFamily="66" charset="0"/>
              </a:rPr>
              <a:t>milk is a </a:t>
            </a:r>
            <a:r>
              <a:rPr lang="en-US" sz="2000" dirty="0" smtClean="0">
                <a:latin typeface="Comic Sans MS" pitchFamily="66" charset="0"/>
              </a:rPr>
              <a:t>drink </a:t>
            </a:r>
            <a:r>
              <a:rPr lang="en-US" sz="2000" dirty="0">
                <a:latin typeface="Comic Sans MS" pitchFamily="66" charset="0"/>
              </a:rPr>
              <a:t>made with </a:t>
            </a:r>
            <a:r>
              <a:rPr lang="en-US" sz="2000" dirty="0" smtClean="0">
                <a:latin typeface="Comic Sans MS" pitchFamily="66" charset="0"/>
              </a:rPr>
              <a:t>cow milk, sugar ,</a:t>
            </a:r>
            <a:r>
              <a:rPr lang="en-US" sz="2000" dirty="0" err="1" smtClean="0">
                <a:latin typeface="Comic Sans MS" pitchFamily="66" charset="0"/>
              </a:rPr>
              <a:t>flavouring</a:t>
            </a:r>
            <a:r>
              <a:rPr lang="en-US" sz="2000" dirty="0" smtClean="0">
                <a:latin typeface="Comic Sans MS" pitchFamily="66" charset="0"/>
              </a:rPr>
              <a:t> </a:t>
            </a:r>
            <a:r>
              <a:rPr lang="en-US" sz="2000" dirty="0">
                <a:latin typeface="Comic Sans MS" pitchFamily="66" charset="0"/>
              </a:rPr>
              <a:t>of </a:t>
            </a:r>
            <a:r>
              <a:rPr lang="en-US" sz="2000" dirty="0" smtClean="0">
                <a:latin typeface="Comic Sans MS" pitchFamily="66" charset="0"/>
              </a:rPr>
              <a:t>Rose and almond flakes. Which is </a:t>
            </a:r>
            <a:r>
              <a:rPr lang="en-US" sz="2000" dirty="0">
                <a:latin typeface="Comic Sans MS" pitchFamily="66" charset="0"/>
              </a:rPr>
              <a:t>enriched with vitamins and calcium</a:t>
            </a:r>
            <a:endParaRPr lang="en-US" sz="2000" dirty="0" smtClean="0">
              <a:latin typeface="Comic Sans MS" pitchFamily="66" charset="0"/>
            </a:endParaRPr>
          </a:p>
          <a:p>
            <a:pPr>
              <a:lnSpc>
                <a:spcPct val="150000"/>
              </a:lnSpc>
            </a:pPr>
            <a:endParaRPr lang="en-US" sz="2000" dirty="0">
              <a:latin typeface="Comic Sans MS" pitchFamily="66" charset="0"/>
            </a:endParaRPr>
          </a:p>
          <a:p>
            <a:pPr>
              <a:lnSpc>
                <a:spcPct val="150000"/>
              </a:lnSpc>
            </a:pPr>
            <a:endParaRPr lang="en-GB" sz="2000" dirty="0">
              <a:latin typeface="Comic Sans MS" pitchFamily="66" charset="0"/>
            </a:endParaRPr>
          </a:p>
          <a:p>
            <a:pPr>
              <a:lnSpc>
                <a:spcPct val="150000"/>
              </a:lnSpc>
            </a:pPr>
            <a:r>
              <a:rPr lang="en-GB" sz="2000" dirty="0" smtClean="0">
                <a:latin typeface="Comic Sans MS" pitchFamily="66" charset="0"/>
              </a:rPr>
              <a:t>	Packaging Size 	: 200 ml in tin	</a:t>
            </a:r>
          </a:p>
          <a:p>
            <a:pPr>
              <a:lnSpc>
                <a:spcPct val="150000"/>
              </a:lnSpc>
            </a:pPr>
            <a:r>
              <a:rPr lang="en-GB" sz="2000" dirty="0">
                <a:latin typeface="Comic Sans MS" pitchFamily="66" charset="0"/>
              </a:rPr>
              <a:t>	</a:t>
            </a:r>
            <a:r>
              <a:rPr lang="en-GB" sz="2000" dirty="0" smtClean="0">
                <a:latin typeface="Comic Sans MS" pitchFamily="66" charset="0"/>
              </a:rPr>
              <a:t>		</a:t>
            </a:r>
          </a:p>
          <a:p>
            <a:pPr>
              <a:lnSpc>
                <a:spcPct val="150000"/>
              </a:lnSpc>
            </a:pPr>
            <a:r>
              <a:rPr lang="en-GB" sz="2000" dirty="0">
                <a:latin typeface="Comic Sans MS" pitchFamily="66" charset="0"/>
              </a:rPr>
              <a:t>	</a:t>
            </a:r>
            <a:r>
              <a:rPr lang="en-GB" sz="2000" dirty="0" smtClean="0">
                <a:latin typeface="Comic Sans MS" pitchFamily="66" charset="0"/>
              </a:rPr>
              <a:t>	  </a:t>
            </a:r>
            <a:r>
              <a:rPr lang="en-GB" sz="2000" dirty="0">
                <a:latin typeface="Comic Sans MS" pitchFamily="66" charset="0"/>
              </a:rPr>
              <a:t>	</a:t>
            </a:r>
            <a:r>
              <a:rPr lang="en-GB" sz="2000" dirty="0" smtClean="0">
                <a:latin typeface="Comic Sans MS" pitchFamily="66" charset="0"/>
              </a:rPr>
              <a:t>	</a:t>
            </a:r>
            <a:endParaRPr lang="en-US" sz="2000"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729025"/>
      </p:ext>
    </p:extLst>
  </p:cSld>
  <p:clrMapOvr>
    <a:masterClrMapping/>
  </p:clrMapOvr>
  <p:transition spd="slow" advClick="0">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6209" y="1371600"/>
            <a:ext cx="2152231"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43561" y="2371995"/>
            <a:ext cx="6223378" cy="3785652"/>
          </a:xfrm>
          <a:prstGeom prst="rect">
            <a:avLst/>
          </a:prstGeom>
        </p:spPr>
        <p:txBody>
          <a:bodyPr wrap="square">
            <a:spAutoFit/>
          </a:bodyPr>
          <a:lstStyle/>
          <a:p>
            <a:pPr>
              <a:lnSpc>
                <a:spcPct val="150000"/>
              </a:lnSpc>
            </a:pPr>
            <a:r>
              <a:rPr lang="en-US" sz="2000" dirty="0" err="1" smtClean="0">
                <a:latin typeface="Comic Sans MS" pitchFamily="66" charset="0"/>
              </a:rPr>
              <a:t>Flavoured</a:t>
            </a:r>
            <a:r>
              <a:rPr lang="en-US" sz="2000" dirty="0" smtClean="0">
                <a:latin typeface="Comic Sans MS" pitchFamily="66" charset="0"/>
              </a:rPr>
              <a:t> </a:t>
            </a:r>
            <a:r>
              <a:rPr lang="en-US" sz="2000" dirty="0">
                <a:latin typeface="Comic Sans MS" pitchFamily="66" charset="0"/>
              </a:rPr>
              <a:t>milk is a </a:t>
            </a:r>
            <a:r>
              <a:rPr lang="en-US" sz="2000" dirty="0" smtClean="0">
                <a:latin typeface="Comic Sans MS" pitchFamily="66" charset="0"/>
              </a:rPr>
              <a:t>drink </a:t>
            </a:r>
            <a:r>
              <a:rPr lang="en-US" sz="2000" dirty="0">
                <a:latin typeface="Comic Sans MS" pitchFamily="66" charset="0"/>
              </a:rPr>
              <a:t>made with </a:t>
            </a:r>
            <a:r>
              <a:rPr lang="en-US" sz="2000" dirty="0" smtClean="0">
                <a:latin typeface="Comic Sans MS" pitchFamily="66" charset="0"/>
              </a:rPr>
              <a:t>cow milk, sugar ,</a:t>
            </a:r>
            <a:r>
              <a:rPr lang="en-US" sz="2000" dirty="0" err="1" smtClean="0">
                <a:latin typeface="Comic Sans MS" pitchFamily="66" charset="0"/>
              </a:rPr>
              <a:t>flavouring</a:t>
            </a:r>
            <a:r>
              <a:rPr lang="en-US" sz="2000" dirty="0" smtClean="0">
                <a:latin typeface="Comic Sans MS" pitchFamily="66" charset="0"/>
              </a:rPr>
              <a:t> </a:t>
            </a:r>
            <a:r>
              <a:rPr lang="en-US" sz="2000" dirty="0">
                <a:latin typeface="Comic Sans MS" pitchFamily="66" charset="0"/>
              </a:rPr>
              <a:t>of </a:t>
            </a:r>
            <a:r>
              <a:rPr lang="en-US" sz="2000" dirty="0" smtClean="0">
                <a:latin typeface="Comic Sans MS" pitchFamily="66" charset="0"/>
              </a:rPr>
              <a:t>Chocolate. Which is </a:t>
            </a:r>
            <a:r>
              <a:rPr lang="en-US" sz="2000" dirty="0">
                <a:latin typeface="Comic Sans MS" pitchFamily="66" charset="0"/>
              </a:rPr>
              <a:t>enriched with vitamins and calcium</a:t>
            </a:r>
            <a:endParaRPr lang="en-US" sz="2000" dirty="0" smtClean="0">
              <a:latin typeface="Comic Sans MS" pitchFamily="66" charset="0"/>
            </a:endParaRPr>
          </a:p>
          <a:p>
            <a:pPr>
              <a:lnSpc>
                <a:spcPct val="150000"/>
              </a:lnSpc>
            </a:pPr>
            <a:endParaRPr lang="en-US" sz="2000" dirty="0">
              <a:latin typeface="Comic Sans MS" pitchFamily="66" charset="0"/>
            </a:endParaRPr>
          </a:p>
          <a:p>
            <a:pPr>
              <a:lnSpc>
                <a:spcPct val="150000"/>
              </a:lnSpc>
            </a:pPr>
            <a:endParaRPr lang="en-GB" sz="2000" dirty="0">
              <a:latin typeface="Comic Sans MS" pitchFamily="66" charset="0"/>
            </a:endParaRPr>
          </a:p>
          <a:p>
            <a:pPr>
              <a:lnSpc>
                <a:spcPct val="150000"/>
              </a:lnSpc>
            </a:pPr>
            <a:r>
              <a:rPr lang="en-GB" sz="2000" dirty="0" smtClean="0">
                <a:latin typeface="Comic Sans MS" pitchFamily="66" charset="0"/>
              </a:rPr>
              <a:t>	Packaging Size 	: 200 ml in tin	</a:t>
            </a:r>
          </a:p>
          <a:p>
            <a:pPr>
              <a:lnSpc>
                <a:spcPct val="150000"/>
              </a:lnSpc>
            </a:pPr>
            <a:r>
              <a:rPr lang="en-GB" sz="2000" dirty="0">
                <a:latin typeface="Comic Sans MS" pitchFamily="66" charset="0"/>
              </a:rPr>
              <a:t>	</a:t>
            </a:r>
            <a:r>
              <a:rPr lang="en-GB" sz="2000" dirty="0" smtClean="0">
                <a:latin typeface="Comic Sans MS" pitchFamily="66" charset="0"/>
              </a:rPr>
              <a:t>		</a:t>
            </a:r>
          </a:p>
          <a:p>
            <a:pPr>
              <a:lnSpc>
                <a:spcPct val="150000"/>
              </a:lnSpc>
            </a:pPr>
            <a:r>
              <a:rPr lang="en-GB" sz="2000" dirty="0">
                <a:latin typeface="Comic Sans MS" pitchFamily="66" charset="0"/>
              </a:rPr>
              <a:t>	</a:t>
            </a:r>
            <a:r>
              <a:rPr lang="en-GB" sz="2000" dirty="0" smtClean="0">
                <a:latin typeface="Comic Sans MS" pitchFamily="66" charset="0"/>
              </a:rPr>
              <a:t>	  </a:t>
            </a:r>
            <a:r>
              <a:rPr lang="en-GB" sz="2000" dirty="0">
                <a:latin typeface="Comic Sans MS" pitchFamily="66" charset="0"/>
              </a:rPr>
              <a:t>	</a:t>
            </a:r>
            <a:r>
              <a:rPr lang="en-GB" sz="2000" dirty="0" smtClean="0">
                <a:latin typeface="Comic Sans MS" pitchFamily="66" charset="0"/>
              </a:rPr>
              <a:t>	</a:t>
            </a:r>
            <a:endParaRPr lang="en-US" sz="2000"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930268"/>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Flavoured</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Milk </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Chocolate</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Tree>
    <p:extLst>
      <p:ext uri="{BB962C8B-B14F-4D97-AF65-F5344CB8AC3E}">
        <p14:creationId xmlns:p14="http://schemas.microsoft.com/office/powerpoint/2010/main" val="2428729025"/>
      </p:ext>
    </p:extLst>
  </p:cSld>
  <p:clrMapOvr>
    <a:masterClrMapping/>
  </p:clrMapOvr>
  <p:transition spd="slow" advClick="0">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848380"/>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Flavoured</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Milk </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Badam</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12" name="Rectangle 11"/>
          <p:cNvSpPr/>
          <p:nvPr/>
        </p:nvSpPr>
        <p:spPr>
          <a:xfrm>
            <a:off x="155575" y="2331060"/>
            <a:ext cx="6223378" cy="3785652"/>
          </a:xfrm>
          <a:prstGeom prst="rect">
            <a:avLst/>
          </a:prstGeom>
        </p:spPr>
        <p:txBody>
          <a:bodyPr wrap="square">
            <a:spAutoFit/>
          </a:bodyPr>
          <a:lstStyle/>
          <a:p>
            <a:pPr>
              <a:lnSpc>
                <a:spcPct val="150000"/>
              </a:lnSpc>
            </a:pPr>
            <a:r>
              <a:rPr lang="en-US" sz="2000" dirty="0" err="1" smtClean="0">
                <a:latin typeface="Comic Sans MS" pitchFamily="66" charset="0"/>
              </a:rPr>
              <a:t>Flavoured</a:t>
            </a:r>
            <a:r>
              <a:rPr lang="en-US" sz="2000" dirty="0" smtClean="0">
                <a:latin typeface="Comic Sans MS" pitchFamily="66" charset="0"/>
              </a:rPr>
              <a:t> </a:t>
            </a:r>
            <a:r>
              <a:rPr lang="en-US" sz="2000" dirty="0">
                <a:latin typeface="Comic Sans MS" pitchFamily="66" charset="0"/>
              </a:rPr>
              <a:t>milk is a </a:t>
            </a:r>
            <a:r>
              <a:rPr lang="en-US" sz="2000" dirty="0" smtClean="0">
                <a:latin typeface="Comic Sans MS" pitchFamily="66" charset="0"/>
              </a:rPr>
              <a:t>drink </a:t>
            </a:r>
            <a:r>
              <a:rPr lang="en-US" sz="2000" dirty="0">
                <a:latin typeface="Comic Sans MS" pitchFamily="66" charset="0"/>
              </a:rPr>
              <a:t>made with </a:t>
            </a:r>
            <a:r>
              <a:rPr lang="en-US" sz="2000" dirty="0" smtClean="0">
                <a:latin typeface="Comic Sans MS" pitchFamily="66" charset="0"/>
              </a:rPr>
              <a:t>cow milk, sugar ,</a:t>
            </a:r>
            <a:r>
              <a:rPr lang="en-US" sz="2000" dirty="0" err="1" smtClean="0">
                <a:latin typeface="Comic Sans MS" pitchFamily="66" charset="0"/>
              </a:rPr>
              <a:t>flavouring</a:t>
            </a:r>
            <a:r>
              <a:rPr lang="en-US" sz="2000" dirty="0" smtClean="0">
                <a:latin typeface="Comic Sans MS" pitchFamily="66" charset="0"/>
              </a:rPr>
              <a:t> </a:t>
            </a:r>
            <a:r>
              <a:rPr lang="en-US" sz="2000" dirty="0">
                <a:latin typeface="Comic Sans MS" pitchFamily="66" charset="0"/>
              </a:rPr>
              <a:t>of </a:t>
            </a:r>
            <a:r>
              <a:rPr lang="en-US" sz="2000" dirty="0" smtClean="0">
                <a:latin typeface="Comic Sans MS" pitchFamily="66" charset="0"/>
              </a:rPr>
              <a:t>almond and almond flakes. Which is </a:t>
            </a:r>
            <a:r>
              <a:rPr lang="en-US" sz="2000" dirty="0">
                <a:latin typeface="Comic Sans MS" pitchFamily="66" charset="0"/>
              </a:rPr>
              <a:t>enriched with vitamins and calcium</a:t>
            </a:r>
            <a:endParaRPr lang="en-US" sz="2000" dirty="0" smtClean="0">
              <a:latin typeface="Comic Sans MS" pitchFamily="66" charset="0"/>
            </a:endParaRPr>
          </a:p>
          <a:p>
            <a:pPr>
              <a:lnSpc>
                <a:spcPct val="150000"/>
              </a:lnSpc>
            </a:pPr>
            <a:endParaRPr lang="en-US" sz="2000" dirty="0">
              <a:latin typeface="Comic Sans MS" pitchFamily="66" charset="0"/>
            </a:endParaRPr>
          </a:p>
          <a:p>
            <a:pPr>
              <a:lnSpc>
                <a:spcPct val="150000"/>
              </a:lnSpc>
            </a:pPr>
            <a:endParaRPr lang="en-GB" sz="2000" dirty="0">
              <a:latin typeface="Comic Sans MS" pitchFamily="66" charset="0"/>
            </a:endParaRPr>
          </a:p>
          <a:p>
            <a:pPr>
              <a:lnSpc>
                <a:spcPct val="150000"/>
              </a:lnSpc>
            </a:pPr>
            <a:r>
              <a:rPr lang="en-GB" sz="2000" dirty="0" smtClean="0">
                <a:latin typeface="Comic Sans MS" pitchFamily="66" charset="0"/>
              </a:rPr>
              <a:t>	Packaging Size 	: 200 ml in tin	</a:t>
            </a:r>
          </a:p>
          <a:p>
            <a:pPr>
              <a:lnSpc>
                <a:spcPct val="150000"/>
              </a:lnSpc>
            </a:pPr>
            <a:r>
              <a:rPr lang="en-GB" sz="2000" dirty="0">
                <a:latin typeface="Comic Sans MS" pitchFamily="66" charset="0"/>
              </a:rPr>
              <a:t>	</a:t>
            </a:r>
            <a:r>
              <a:rPr lang="en-GB" sz="2000" dirty="0" smtClean="0">
                <a:latin typeface="Comic Sans MS" pitchFamily="66" charset="0"/>
              </a:rPr>
              <a:t>		</a:t>
            </a:r>
          </a:p>
          <a:p>
            <a:pPr>
              <a:lnSpc>
                <a:spcPct val="150000"/>
              </a:lnSpc>
            </a:pPr>
            <a:r>
              <a:rPr lang="en-GB" sz="2000" dirty="0">
                <a:latin typeface="Comic Sans MS" pitchFamily="66" charset="0"/>
              </a:rPr>
              <a:t>	</a:t>
            </a:r>
            <a:r>
              <a:rPr lang="en-GB" sz="2000" dirty="0" smtClean="0">
                <a:latin typeface="Comic Sans MS" pitchFamily="66" charset="0"/>
              </a:rPr>
              <a:t>	  </a:t>
            </a:r>
            <a:r>
              <a:rPr lang="en-GB" sz="2000" dirty="0">
                <a:latin typeface="Comic Sans MS" pitchFamily="66" charset="0"/>
              </a:rPr>
              <a:t>	</a:t>
            </a:r>
            <a:r>
              <a:rPr lang="en-GB" sz="2000" dirty="0" smtClean="0">
                <a:latin typeface="Comic Sans MS" pitchFamily="66" charset="0"/>
              </a:rPr>
              <a:t>	</a:t>
            </a:r>
            <a:endParaRPr lang="en-US" sz="2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6209" y="1371600"/>
            <a:ext cx="212324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729025"/>
      </p:ext>
    </p:extLst>
  </p:cSld>
  <p:clrMapOvr>
    <a:masterClrMapping/>
  </p:clrMapOvr>
  <p:transition spd="slow" advClick="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88276"/>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Our Vision</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3"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0"/>
          <p:cNvSpPr/>
          <p:nvPr/>
        </p:nvSpPr>
        <p:spPr>
          <a:xfrm>
            <a:off x="0" y="2209800"/>
            <a:ext cx="8229599" cy="3785652"/>
          </a:xfrm>
          <a:prstGeom prst="rect">
            <a:avLst/>
          </a:prstGeom>
        </p:spPr>
        <p:txBody>
          <a:bodyPr wrap="square">
            <a:spAutoFit/>
          </a:bodyPr>
          <a:lstStyle/>
          <a:p>
            <a:pPr marL="1257300" lvl="2" indent="-342900" algn="just">
              <a:buFont typeface="Wingdings" pitchFamily="2" charset="2"/>
              <a:buChar char="Ø"/>
            </a:pPr>
            <a:r>
              <a:rPr lang="en-GB" sz="2000" dirty="0" smtClean="0">
                <a:latin typeface="Comic Sans MS" pitchFamily="66" charset="0"/>
              </a:rPr>
              <a:t>Our Vision is to provide remunerative returns to the milk producer.</a:t>
            </a:r>
          </a:p>
          <a:p>
            <a:pPr marL="1257300" lvl="2" indent="-342900" algn="just">
              <a:buFont typeface="Wingdings" pitchFamily="2" charset="2"/>
              <a:buChar char="Ø"/>
            </a:pPr>
            <a:endParaRPr lang="en-GB" sz="2000" dirty="0" smtClean="0">
              <a:latin typeface="Comic Sans MS" pitchFamily="66" charset="0"/>
            </a:endParaRPr>
          </a:p>
          <a:p>
            <a:pPr marL="1257300" lvl="2" indent="-342900" algn="just">
              <a:buFont typeface="Wingdings" pitchFamily="2" charset="2"/>
              <a:buChar char="Ø"/>
            </a:pPr>
            <a:endParaRPr lang="en-GB" sz="2000" dirty="0" smtClean="0">
              <a:latin typeface="Comic Sans MS" pitchFamily="66" charset="0"/>
            </a:endParaRPr>
          </a:p>
          <a:p>
            <a:pPr marL="1257300" lvl="2" indent="-342900" algn="just">
              <a:buFont typeface="Wingdings" pitchFamily="2" charset="2"/>
              <a:buChar char="Ø"/>
            </a:pPr>
            <a:endParaRPr lang="en-GB" sz="2000" dirty="0">
              <a:latin typeface="Comic Sans MS" pitchFamily="66" charset="0"/>
            </a:endParaRPr>
          </a:p>
          <a:p>
            <a:pPr marL="1257300" lvl="2" indent="-342900" algn="just">
              <a:buFont typeface="Wingdings" pitchFamily="2" charset="2"/>
              <a:buChar char="Ø"/>
            </a:pPr>
            <a:r>
              <a:rPr lang="en-GB" sz="2000" dirty="0" smtClean="0">
                <a:latin typeface="Comic Sans MS" pitchFamily="66" charset="0"/>
              </a:rPr>
              <a:t>To serve and satisfy the interest of consumer by supplying quality products which are value for money.</a:t>
            </a:r>
          </a:p>
          <a:p>
            <a:pPr marL="1257300" lvl="2" indent="-342900" algn="just">
              <a:buFont typeface="Wingdings" pitchFamily="2" charset="2"/>
              <a:buChar char="Ø"/>
            </a:pPr>
            <a:endParaRPr lang="en-GB" sz="2000" dirty="0" smtClean="0">
              <a:latin typeface="Comic Sans MS" pitchFamily="66" charset="0"/>
            </a:endParaRPr>
          </a:p>
          <a:p>
            <a:pPr marL="1257300" lvl="2" indent="-342900" algn="just">
              <a:buFont typeface="Wingdings" pitchFamily="2" charset="2"/>
              <a:buChar char="Ø"/>
            </a:pPr>
            <a:endParaRPr lang="en-GB" sz="2000" dirty="0" smtClean="0">
              <a:latin typeface="Comic Sans MS" pitchFamily="66" charset="0"/>
            </a:endParaRPr>
          </a:p>
          <a:p>
            <a:pPr marL="1257300" lvl="2" indent="-342900" algn="just">
              <a:buFont typeface="Wingdings" pitchFamily="2" charset="2"/>
              <a:buChar char="Ø"/>
            </a:pPr>
            <a:endParaRPr lang="en-GB" sz="2000" dirty="0">
              <a:latin typeface="Comic Sans MS" pitchFamily="66" charset="0"/>
            </a:endParaRPr>
          </a:p>
          <a:p>
            <a:pPr marL="1257300" lvl="2" indent="-342900" algn="just">
              <a:buFont typeface="Wingdings" pitchFamily="2" charset="2"/>
              <a:buChar char="Ø"/>
            </a:pPr>
            <a:r>
              <a:rPr lang="en-GB" sz="2000" dirty="0" smtClean="0">
                <a:latin typeface="Comic Sans MS" pitchFamily="66" charset="0"/>
              </a:rPr>
              <a:t>To ensure consistent adherence to quality and standard parameters laid down by concerned competent authority.</a:t>
            </a:r>
            <a:endParaRPr lang="en-US" sz="2000"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92367"/>
      </p:ext>
    </p:extLst>
  </p:cSld>
  <p:clrMapOvr>
    <a:masterClrMapping/>
  </p:clrMapOvr>
  <p:transition spd="slow" advClick="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848380"/>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Dairy Creamer</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12" name="Rectangle 11"/>
          <p:cNvSpPr/>
          <p:nvPr/>
        </p:nvSpPr>
        <p:spPr>
          <a:xfrm>
            <a:off x="612775" y="1566784"/>
            <a:ext cx="8476633" cy="4401205"/>
          </a:xfrm>
          <a:prstGeom prst="rect">
            <a:avLst/>
          </a:prstGeom>
        </p:spPr>
        <p:txBody>
          <a:bodyPr wrap="square">
            <a:spAutoFit/>
          </a:bodyPr>
          <a:lstStyle/>
          <a:p>
            <a:endParaRPr lang="en-US" sz="2000" dirty="0"/>
          </a:p>
          <a:p>
            <a:r>
              <a:rPr lang="en-US" sz="2000" dirty="0" smtClean="0">
                <a:latin typeface="Comic Sans MS" pitchFamily="66" charset="0"/>
              </a:rPr>
              <a:t>Dairy Creamer is</a:t>
            </a:r>
            <a:r>
              <a:rPr lang="en-US" sz="2000" dirty="0">
                <a:latin typeface="Comic Sans MS" pitchFamily="66" charset="0"/>
              </a:rPr>
              <a:t> made by evaporating </a:t>
            </a:r>
            <a:r>
              <a:rPr lang="en-US" sz="2000" dirty="0" smtClean="0">
                <a:latin typeface="Comic Sans MS" pitchFamily="66" charset="0"/>
              </a:rPr>
              <a:t>milk to dryness.</a:t>
            </a:r>
          </a:p>
          <a:p>
            <a:endParaRPr lang="en-US" sz="2000" dirty="0">
              <a:latin typeface="Comic Sans MS" pitchFamily="66" charset="0"/>
            </a:endParaRPr>
          </a:p>
          <a:p>
            <a:r>
              <a:rPr lang="en-US" sz="2000" dirty="0" smtClean="0">
                <a:latin typeface="Comic Sans MS" pitchFamily="66" charset="0"/>
              </a:rPr>
              <a:t>One </a:t>
            </a:r>
            <a:r>
              <a:rPr lang="en-US" sz="2000" dirty="0">
                <a:latin typeface="Comic Sans MS" pitchFamily="66" charset="0"/>
              </a:rPr>
              <a:t>purpose of drying milk is to preserve </a:t>
            </a:r>
            <a:r>
              <a:rPr lang="en-US" sz="2000" dirty="0" smtClean="0">
                <a:latin typeface="Comic Sans MS" pitchFamily="66" charset="0"/>
              </a:rPr>
              <a:t>it for longer time. </a:t>
            </a:r>
          </a:p>
          <a:p>
            <a:endParaRPr lang="en-US" sz="2000" dirty="0">
              <a:latin typeface="Comic Sans MS" pitchFamily="66" charset="0"/>
            </a:endParaRPr>
          </a:p>
          <a:p>
            <a:r>
              <a:rPr lang="en-US" sz="2000" dirty="0" smtClean="0">
                <a:latin typeface="Comic Sans MS" pitchFamily="66" charset="0"/>
              </a:rPr>
              <a:t>It has </a:t>
            </a:r>
            <a:r>
              <a:rPr lang="en-US" sz="2000" dirty="0">
                <a:latin typeface="Comic Sans MS" pitchFamily="66" charset="0"/>
              </a:rPr>
              <a:t>a far longer </a:t>
            </a:r>
            <a:r>
              <a:rPr lang="en-US" sz="2000" dirty="0" smtClean="0">
                <a:latin typeface="Comic Sans MS" pitchFamily="66" charset="0"/>
              </a:rPr>
              <a:t>shelf life than </a:t>
            </a:r>
            <a:r>
              <a:rPr lang="en-US" sz="2000" dirty="0">
                <a:latin typeface="Comic Sans MS" pitchFamily="66" charset="0"/>
              </a:rPr>
              <a:t>liquid milk and does not need to be </a:t>
            </a:r>
            <a:r>
              <a:rPr lang="en-US" sz="2000" dirty="0" smtClean="0">
                <a:latin typeface="Comic Sans MS" pitchFamily="66" charset="0"/>
              </a:rPr>
              <a:t>refrigerated, </a:t>
            </a:r>
            <a:r>
              <a:rPr lang="en-US" sz="2000" dirty="0">
                <a:latin typeface="Comic Sans MS" pitchFamily="66" charset="0"/>
              </a:rPr>
              <a:t>due to its low moisture content. </a:t>
            </a:r>
          </a:p>
          <a:p>
            <a:endParaRPr lang="en-US" sz="2000" dirty="0" smtClean="0">
              <a:latin typeface="Comic Sans MS" pitchFamily="66" charset="0"/>
            </a:endParaRPr>
          </a:p>
          <a:p>
            <a:endParaRPr lang="en-US" sz="2000" dirty="0" smtClean="0">
              <a:latin typeface="Comic Sans MS" pitchFamily="66" charset="0"/>
            </a:endParaRPr>
          </a:p>
          <a:p>
            <a:endParaRPr lang="en-US" sz="2000" dirty="0">
              <a:latin typeface="Comic Sans MS" pitchFamily="66" charset="0"/>
            </a:endParaRPr>
          </a:p>
          <a:p>
            <a:endParaRPr lang="en-GB" sz="2000" dirty="0">
              <a:latin typeface="Comic Sans MS" pitchFamily="66" charset="0"/>
            </a:endParaRPr>
          </a:p>
          <a:p>
            <a:r>
              <a:rPr lang="en-GB" sz="2000" dirty="0" smtClean="0">
                <a:latin typeface="Comic Sans MS" pitchFamily="66" charset="0"/>
              </a:rPr>
              <a:t>Packaging Size : 10 gm  -  in sachet	</a:t>
            </a:r>
          </a:p>
          <a:p>
            <a:r>
              <a:rPr lang="en-GB" sz="2000" dirty="0">
                <a:latin typeface="Comic Sans MS" pitchFamily="66" charset="0"/>
              </a:rPr>
              <a:t>	</a:t>
            </a:r>
            <a:r>
              <a:rPr lang="en-GB" sz="2000" dirty="0" smtClean="0">
                <a:latin typeface="Comic Sans MS" pitchFamily="66" charset="0"/>
              </a:rPr>
              <a:t>	  1 kg     -  in pouch</a:t>
            </a:r>
          </a:p>
          <a:p>
            <a:r>
              <a:rPr lang="en-GB" sz="2000" dirty="0" smtClean="0">
                <a:latin typeface="Comic Sans MS" pitchFamily="66" charset="0"/>
              </a:rPr>
              <a:t> </a:t>
            </a:r>
            <a:r>
              <a:rPr lang="en-GB" sz="2000" dirty="0">
                <a:latin typeface="Comic Sans MS" pitchFamily="66" charset="0"/>
              </a:rPr>
              <a:t>	</a:t>
            </a:r>
            <a:r>
              <a:rPr lang="en-GB" sz="2000" dirty="0" smtClean="0">
                <a:latin typeface="Comic Sans MS" pitchFamily="66" charset="0"/>
              </a:rPr>
              <a:t>	  </a:t>
            </a:r>
            <a:r>
              <a:rPr lang="en-GB" sz="2000" dirty="0">
                <a:latin typeface="Comic Sans MS" pitchFamily="66" charset="0"/>
              </a:rPr>
              <a:t>	</a:t>
            </a:r>
            <a:r>
              <a:rPr lang="en-GB" sz="2000" dirty="0" smtClean="0">
                <a:latin typeface="Comic Sans MS" pitchFamily="66" charset="0"/>
              </a:rPr>
              <a:t>	</a:t>
            </a:r>
            <a:endParaRPr lang="en-US" sz="20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4867" y="3740681"/>
            <a:ext cx="4012441" cy="302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729025"/>
      </p:ext>
    </p:extLst>
  </p:cSld>
  <p:clrMapOvr>
    <a:masterClrMapping/>
  </p:clrMapOvr>
  <p:transition spd="slow" advClick="0">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54592" y="2563076"/>
            <a:ext cx="5213443" cy="3170099"/>
          </a:xfrm>
          <a:prstGeom prst="rect">
            <a:avLst/>
          </a:prstGeom>
        </p:spPr>
        <p:txBody>
          <a:bodyPr wrap="square">
            <a:spAutoFit/>
          </a:bodyPr>
          <a:lstStyle/>
          <a:p>
            <a:r>
              <a:rPr lang="en-US" sz="2000" dirty="0">
                <a:latin typeface="Comic Sans MS" pitchFamily="66" charset="0"/>
              </a:rPr>
              <a:t>Skim Milk Powder is obtained by removing water from pasteurized skim milk.</a:t>
            </a:r>
            <a:endParaRPr lang="en-US" sz="2000" dirty="0" smtClean="0">
              <a:latin typeface="Comic Sans MS" pitchFamily="66" charset="0"/>
            </a:endParaRPr>
          </a:p>
          <a:p>
            <a:endParaRPr lang="en-US" sz="2000" dirty="0" smtClean="0">
              <a:latin typeface="Comic Sans MS" pitchFamily="66" charset="0"/>
            </a:endParaRPr>
          </a:p>
          <a:p>
            <a:endParaRPr lang="en-US" sz="2000" dirty="0">
              <a:latin typeface="Comic Sans MS" pitchFamily="66" charset="0"/>
            </a:endParaRPr>
          </a:p>
          <a:p>
            <a:endParaRPr lang="en-GB" sz="2000" dirty="0">
              <a:latin typeface="Comic Sans MS" pitchFamily="66" charset="0"/>
            </a:endParaRPr>
          </a:p>
          <a:p>
            <a:r>
              <a:rPr lang="en-GB" sz="2000" dirty="0" smtClean="0">
                <a:latin typeface="Comic Sans MS" pitchFamily="66" charset="0"/>
              </a:rPr>
              <a:t>Packaging Size : 1 kg    - in pouch </a:t>
            </a:r>
          </a:p>
          <a:p>
            <a:r>
              <a:rPr lang="en-GB" sz="2000" dirty="0" smtClean="0">
                <a:latin typeface="Comic Sans MS" pitchFamily="66" charset="0"/>
              </a:rPr>
              <a:t>		  25 kg – </a:t>
            </a:r>
            <a:r>
              <a:rPr lang="en-GB" sz="2000" dirty="0" err="1" smtClean="0">
                <a:latin typeface="Comic Sans MS" pitchFamily="66" charset="0"/>
              </a:rPr>
              <a:t>ginni</a:t>
            </a:r>
            <a:r>
              <a:rPr lang="en-GB" sz="2000" dirty="0" smtClean="0">
                <a:latin typeface="Comic Sans MS" pitchFamily="66" charset="0"/>
              </a:rPr>
              <a:t> bags</a:t>
            </a:r>
            <a:endParaRPr lang="en-GB" sz="2000" dirty="0">
              <a:latin typeface="Comic Sans MS" pitchFamily="66" charset="0"/>
            </a:endParaRPr>
          </a:p>
          <a:p>
            <a:r>
              <a:rPr lang="en-GB" sz="2000" dirty="0" smtClean="0">
                <a:latin typeface="Comic Sans MS" pitchFamily="66" charset="0"/>
              </a:rPr>
              <a:t>			</a:t>
            </a:r>
          </a:p>
          <a:p>
            <a:r>
              <a:rPr lang="en-GB" sz="2000" dirty="0">
                <a:latin typeface="Comic Sans MS" pitchFamily="66" charset="0"/>
              </a:rPr>
              <a:t>	</a:t>
            </a:r>
            <a:r>
              <a:rPr lang="en-GB" sz="2000" dirty="0" smtClean="0">
                <a:latin typeface="Comic Sans MS" pitchFamily="66" charset="0"/>
              </a:rPr>
              <a:t>	</a:t>
            </a:r>
          </a:p>
          <a:p>
            <a:r>
              <a:rPr lang="en-GB" sz="2000" dirty="0">
                <a:latin typeface="Comic Sans MS" pitchFamily="66" charset="0"/>
              </a:rPr>
              <a:t>	</a:t>
            </a:r>
            <a:r>
              <a:rPr lang="en-GB" sz="2000" dirty="0" smtClean="0">
                <a:latin typeface="Comic Sans MS" pitchFamily="66" charset="0"/>
              </a:rPr>
              <a:t>	  </a:t>
            </a:r>
            <a:r>
              <a:rPr lang="en-GB" sz="2000" dirty="0">
                <a:latin typeface="Comic Sans MS" pitchFamily="66" charset="0"/>
              </a:rPr>
              <a:t>	</a:t>
            </a:r>
            <a:r>
              <a:rPr lang="en-GB" sz="2000" dirty="0" smtClean="0">
                <a:latin typeface="Comic Sans MS" pitchFamily="66" charset="0"/>
              </a:rPr>
              <a:t>	</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443" y="2094934"/>
            <a:ext cx="372976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1244172"/>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Skimmed milk Powder ( SMP )</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Tree>
    <p:extLst>
      <p:ext uri="{BB962C8B-B14F-4D97-AF65-F5344CB8AC3E}">
        <p14:creationId xmlns:p14="http://schemas.microsoft.com/office/powerpoint/2010/main" val="2428729025"/>
      </p:ext>
    </p:extLst>
  </p:cSld>
  <p:clrMapOvr>
    <a:masterClrMapping/>
  </p:clrMapOvr>
  <p:transition spd="slow" advClick="0">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848380"/>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Salted &amp; Unsalted Butter</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12" name="Rectangle 11"/>
          <p:cNvSpPr/>
          <p:nvPr/>
        </p:nvSpPr>
        <p:spPr>
          <a:xfrm>
            <a:off x="307975" y="2003520"/>
            <a:ext cx="8836025" cy="3477875"/>
          </a:xfrm>
          <a:prstGeom prst="rect">
            <a:avLst/>
          </a:prstGeom>
        </p:spPr>
        <p:txBody>
          <a:bodyPr wrap="square">
            <a:spAutoFit/>
          </a:bodyPr>
          <a:lstStyle/>
          <a:p>
            <a:endParaRPr lang="en-US" sz="2000" dirty="0"/>
          </a:p>
          <a:p>
            <a:r>
              <a:rPr lang="en-US" sz="2000" dirty="0" smtClean="0">
                <a:latin typeface="Comic Sans MS" pitchFamily="66" charset="0"/>
              </a:rPr>
              <a:t>Butter is a </a:t>
            </a:r>
            <a:r>
              <a:rPr lang="en-US" sz="2000" dirty="0">
                <a:latin typeface="Comic Sans MS" pitchFamily="66" charset="0"/>
              </a:rPr>
              <a:t>pale yellow edible fatty substance made by churning cream and used as a spread or in cooking</a:t>
            </a:r>
            <a:r>
              <a:rPr lang="en-US" sz="2000" dirty="0" smtClean="0">
                <a:latin typeface="Comic Sans MS" pitchFamily="66" charset="0"/>
              </a:rPr>
              <a:t>.</a:t>
            </a:r>
          </a:p>
          <a:p>
            <a:endParaRPr lang="en-US" sz="2000" dirty="0">
              <a:latin typeface="Comic Sans MS" pitchFamily="66" charset="0"/>
            </a:endParaRPr>
          </a:p>
          <a:p>
            <a:r>
              <a:rPr lang="en-US" sz="2000" dirty="0" smtClean="0">
                <a:latin typeface="Comic Sans MS" pitchFamily="66" charset="0"/>
              </a:rPr>
              <a:t>It’s with</a:t>
            </a:r>
            <a:r>
              <a:rPr lang="en-US" sz="2000" dirty="0">
                <a:latin typeface="Comic Sans MS" pitchFamily="66" charset="0"/>
              </a:rPr>
              <a:t>out </a:t>
            </a:r>
            <a:r>
              <a:rPr lang="en-US" sz="2000" dirty="0" smtClean="0">
                <a:latin typeface="Comic Sans MS" pitchFamily="66" charset="0"/>
              </a:rPr>
              <a:t>salt &amp; with salt as well.</a:t>
            </a:r>
          </a:p>
          <a:p>
            <a:endParaRPr lang="en-US" sz="2000" dirty="0" smtClean="0">
              <a:latin typeface="Comic Sans MS" pitchFamily="66" charset="0"/>
            </a:endParaRPr>
          </a:p>
          <a:p>
            <a:endParaRPr lang="en-US" sz="2000" dirty="0">
              <a:latin typeface="Comic Sans MS" pitchFamily="66" charset="0"/>
            </a:endParaRPr>
          </a:p>
          <a:p>
            <a:endParaRPr lang="en-GB" sz="2000" dirty="0">
              <a:latin typeface="Comic Sans MS" pitchFamily="66" charset="0"/>
            </a:endParaRPr>
          </a:p>
          <a:p>
            <a:r>
              <a:rPr lang="en-GB" sz="2000" dirty="0" smtClean="0">
                <a:latin typeface="Comic Sans MS" pitchFamily="66" charset="0"/>
              </a:rPr>
              <a:t>Packaging Size : 10 gm  -  in </a:t>
            </a:r>
            <a:r>
              <a:rPr lang="en-GB" sz="2000" dirty="0" err="1" smtClean="0">
                <a:latin typeface="Comic Sans MS" pitchFamily="66" charset="0"/>
              </a:rPr>
              <a:t>chiplet</a:t>
            </a:r>
            <a:r>
              <a:rPr lang="en-GB" sz="2000" dirty="0" smtClean="0">
                <a:latin typeface="Comic Sans MS" pitchFamily="66" charset="0"/>
              </a:rPr>
              <a:t>	</a:t>
            </a:r>
          </a:p>
          <a:p>
            <a:r>
              <a:rPr lang="en-GB" sz="2000" dirty="0">
                <a:latin typeface="Comic Sans MS" pitchFamily="66" charset="0"/>
              </a:rPr>
              <a:t>	</a:t>
            </a:r>
            <a:r>
              <a:rPr lang="en-GB" sz="2000" dirty="0" smtClean="0">
                <a:latin typeface="Comic Sans MS" pitchFamily="66" charset="0"/>
              </a:rPr>
              <a:t>	</a:t>
            </a:r>
          </a:p>
          <a:p>
            <a:r>
              <a:rPr lang="en-GB" sz="2000" dirty="0" smtClean="0">
                <a:latin typeface="Comic Sans MS" pitchFamily="66" charset="0"/>
              </a:rPr>
              <a:t> </a:t>
            </a:r>
            <a:r>
              <a:rPr lang="en-GB" sz="2000" dirty="0">
                <a:latin typeface="Comic Sans MS" pitchFamily="66" charset="0"/>
              </a:rPr>
              <a:t>	</a:t>
            </a:r>
            <a:r>
              <a:rPr lang="en-GB" sz="2000" dirty="0" smtClean="0">
                <a:latin typeface="Comic Sans MS" pitchFamily="66" charset="0"/>
              </a:rPr>
              <a:t>	  </a:t>
            </a:r>
            <a:r>
              <a:rPr lang="en-GB" sz="2000" dirty="0">
                <a:latin typeface="Comic Sans MS" pitchFamily="66" charset="0"/>
              </a:rPr>
              <a:t>	</a:t>
            </a:r>
            <a:r>
              <a:rPr lang="en-GB" sz="2000" dirty="0" smtClean="0">
                <a:latin typeface="Comic Sans MS" pitchFamily="66" charset="0"/>
              </a:rPr>
              <a:t>	</a:t>
            </a:r>
            <a:endParaRPr lang="en-US" sz="2000"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blob:https://web.whatsapp.com/77872b0f-4770-45a4-8cbe-b53102ebd0f6"/>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0327" y="3084395"/>
            <a:ext cx="4230495" cy="34528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037222"/>
      </p:ext>
    </p:extLst>
  </p:cSld>
  <p:clrMapOvr>
    <a:masterClrMapping/>
  </p:clrMapOvr>
  <p:transition spd="slow" advClick="0">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76562"/>
            <a:ext cx="9144000" cy="677108"/>
          </a:xfrm>
          <a:prstGeom prst="rect">
            <a:avLst/>
          </a:prstGeom>
        </p:spPr>
        <p:txBody>
          <a:bodyPr wrap="square">
            <a:spAutoFit/>
          </a:bodyPr>
          <a:lstStyle/>
          <a:p>
            <a:r>
              <a:rPr lang="en-GB" sz="2000" dirty="0" smtClean="0">
                <a:latin typeface="Comic Sans MS" pitchFamily="66" charset="0"/>
              </a:rPr>
              <a:t> </a:t>
            </a:r>
          </a:p>
          <a:p>
            <a:pPr lvl="4"/>
            <a:endParaRPr lang="en-US" dirty="0">
              <a:latin typeface="Comic Sans MS" pitchFamily="66" charset="0"/>
            </a:endParaRPr>
          </a:p>
        </p:txBody>
      </p:sp>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2524266" y="2075204"/>
            <a:ext cx="3958988" cy="4708981"/>
          </a:xfrm>
          <a:prstGeom prst="rect">
            <a:avLst/>
          </a:prstGeom>
        </p:spPr>
        <p:txBody>
          <a:bodyPr wrap="square">
            <a:spAutoFit/>
          </a:bodyPr>
          <a:lstStyle/>
          <a:p>
            <a:pPr marL="342900" indent="-342900">
              <a:buFont typeface="Wingdings" pitchFamily="2" charset="2"/>
              <a:buChar char="v"/>
            </a:pPr>
            <a:r>
              <a:rPr lang="en-GB" sz="2000" dirty="0" smtClean="0">
                <a:latin typeface="Comic Sans MS" pitchFamily="66" charset="0"/>
              </a:rPr>
              <a:t>Maharashtra</a:t>
            </a:r>
          </a:p>
          <a:p>
            <a:pPr marL="342900" indent="-342900">
              <a:buFont typeface="Wingdings" pitchFamily="2" charset="2"/>
              <a:buChar char="v"/>
            </a:pPr>
            <a:endParaRPr lang="en-GB" sz="2000" dirty="0">
              <a:latin typeface="Comic Sans MS" pitchFamily="66" charset="0"/>
            </a:endParaRPr>
          </a:p>
          <a:p>
            <a:pPr marL="342900" indent="-342900">
              <a:buFont typeface="Wingdings" pitchFamily="2" charset="2"/>
              <a:buChar char="v"/>
            </a:pPr>
            <a:r>
              <a:rPr lang="en-GB" sz="2000" dirty="0" smtClean="0">
                <a:latin typeface="Comic Sans MS" pitchFamily="66" charset="0"/>
              </a:rPr>
              <a:t>Goa</a:t>
            </a:r>
          </a:p>
          <a:p>
            <a:pPr marL="342900" indent="-342900">
              <a:buFont typeface="Wingdings" pitchFamily="2" charset="2"/>
              <a:buChar char="v"/>
            </a:pPr>
            <a:endParaRPr lang="en-GB" sz="2000" dirty="0">
              <a:latin typeface="Comic Sans MS" pitchFamily="66" charset="0"/>
            </a:endParaRPr>
          </a:p>
          <a:p>
            <a:pPr marL="342900" indent="-342900">
              <a:buFont typeface="Wingdings" pitchFamily="2" charset="2"/>
              <a:buChar char="v"/>
            </a:pPr>
            <a:r>
              <a:rPr lang="en-GB" sz="2000" dirty="0" smtClean="0">
                <a:latin typeface="Comic Sans MS" pitchFamily="66" charset="0"/>
              </a:rPr>
              <a:t>Gujarat</a:t>
            </a:r>
          </a:p>
          <a:p>
            <a:pPr marL="342900" indent="-342900">
              <a:buFont typeface="Wingdings" pitchFamily="2" charset="2"/>
              <a:buChar char="v"/>
            </a:pPr>
            <a:endParaRPr lang="en-GB" sz="2000" dirty="0" smtClean="0">
              <a:latin typeface="Comic Sans MS" pitchFamily="66" charset="0"/>
            </a:endParaRPr>
          </a:p>
          <a:p>
            <a:pPr marL="342900" indent="-342900">
              <a:buFont typeface="Wingdings" pitchFamily="2" charset="2"/>
              <a:buChar char="v"/>
            </a:pPr>
            <a:r>
              <a:rPr lang="en-GB" sz="2000" dirty="0" smtClean="0">
                <a:latin typeface="Comic Sans MS" pitchFamily="66" charset="0"/>
              </a:rPr>
              <a:t>Bangalore</a:t>
            </a:r>
          </a:p>
          <a:p>
            <a:pPr marL="342900" indent="-342900">
              <a:buFont typeface="Wingdings" pitchFamily="2" charset="2"/>
              <a:buChar char="v"/>
            </a:pPr>
            <a:endParaRPr lang="en-GB" sz="2000" dirty="0">
              <a:latin typeface="Comic Sans MS" pitchFamily="66" charset="0"/>
            </a:endParaRPr>
          </a:p>
          <a:p>
            <a:pPr marL="342900" indent="-342900">
              <a:buFont typeface="Wingdings" pitchFamily="2" charset="2"/>
              <a:buChar char="v"/>
            </a:pPr>
            <a:r>
              <a:rPr lang="en-GB" sz="2000" dirty="0" smtClean="0">
                <a:latin typeface="Comic Sans MS" pitchFamily="66" charset="0"/>
              </a:rPr>
              <a:t>Oman</a:t>
            </a:r>
          </a:p>
          <a:p>
            <a:pPr marL="342900" indent="-342900">
              <a:buFont typeface="Wingdings" pitchFamily="2" charset="2"/>
              <a:buChar char="v"/>
            </a:pPr>
            <a:endParaRPr lang="en-GB" sz="2000" dirty="0">
              <a:latin typeface="Comic Sans MS" pitchFamily="66" charset="0"/>
            </a:endParaRPr>
          </a:p>
          <a:p>
            <a:pPr marL="342900" indent="-342900">
              <a:buFont typeface="Wingdings" pitchFamily="2" charset="2"/>
              <a:buChar char="v"/>
            </a:pPr>
            <a:r>
              <a:rPr lang="en-GB" sz="2000" dirty="0" smtClean="0">
                <a:latin typeface="Comic Sans MS" pitchFamily="66" charset="0"/>
              </a:rPr>
              <a:t>UAE</a:t>
            </a:r>
          </a:p>
          <a:p>
            <a:pPr marL="342900" indent="-342900">
              <a:buFont typeface="Wingdings" pitchFamily="2" charset="2"/>
              <a:buChar char="v"/>
            </a:pPr>
            <a:endParaRPr lang="en-GB" sz="2000" dirty="0">
              <a:latin typeface="Comic Sans MS" pitchFamily="66" charset="0"/>
            </a:endParaRPr>
          </a:p>
          <a:p>
            <a:pPr marL="342900" indent="-342900">
              <a:buFont typeface="Wingdings" pitchFamily="2" charset="2"/>
              <a:buChar char="v"/>
            </a:pPr>
            <a:r>
              <a:rPr lang="en-GB" sz="2000" dirty="0" smtClean="0">
                <a:latin typeface="Comic Sans MS" pitchFamily="66" charset="0"/>
              </a:rPr>
              <a:t>Qatar</a:t>
            </a:r>
          </a:p>
          <a:p>
            <a:pPr marL="342900" indent="-342900">
              <a:buFont typeface="Wingdings" pitchFamily="2" charset="2"/>
              <a:buChar char="v"/>
            </a:pPr>
            <a:endParaRPr lang="en-GB" sz="2000" dirty="0">
              <a:latin typeface="Comic Sans MS" pitchFamily="66" charset="0"/>
            </a:endParaRPr>
          </a:p>
          <a:p>
            <a:pPr marL="342900" indent="-342900">
              <a:buFont typeface="Wingdings" pitchFamily="2" charset="2"/>
              <a:buChar char="v"/>
            </a:pPr>
            <a:r>
              <a:rPr lang="en-GB" sz="2000" dirty="0" smtClean="0">
                <a:latin typeface="Comic Sans MS" pitchFamily="66" charset="0"/>
              </a:rPr>
              <a:t>Kuwait</a:t>
            </a:r>
            <a:endParaRPr lang="en-GB" sz="2000" dirty="0">
              <a:latin typeface="Comic Sans MS" pitchFamily="66"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821" y="1172492"/>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Currently Available Markets</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Tree>
    <p:extLst>
      <p:ext uri="{BB962C8B-B14F-4D97-AF65-F5344CB8AC3E}">
        <p14:creationId xmlns:p14="http://schemas.microsoft.com/office/powerpoint/2010/main" val="4226071370"/>
      </p:ext>
    </p:extLst>
  </p:cSld>
  <p:clrMapOvr>
    <a:masterClrMapping/>
  </p:clrMapOvr>
  <p:transition spd="slow" advClick="0">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76562"/>
            <a:ext cx="9144000" cy="677108"/>
          </a:xfrm>
          <a:prstGeom prst="rect">
            <a:avLst/>
          </a:prstGeom>
        </p:spPr>
        <p:txBody>
          <a:bodyPr wrap="square">
            <a:spAutoFit/>
          </a:bodyPr>
          <a:lstStyle/>
          <a:p>
            <a:r>
              <a:rPr lang="en-GB" sz="2000" dirty="0" smtClean="0">
                <a:latin typeface="Comic Sans MS" pitchFamily="66" charset="0"/>
              </a:rPr>
              <a:t> </a:t>
            </a:r>
          </a:p>
          <a:p>
            <a:pPr lvl="4"/>
            <a:endParaRPr lang="en-US" dirty="0">
              <a:latin typeface="Comic Sans MS" pitchFamily="66" charset="0"/>
            </a:endParaRPr>
          </a:p>
        </p:txBody>
      </p:sp>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2182494" y="3075316"/>
            <a:ext cx="3222009" cy="2862322"/>
          </a:xfrm>
          <a:prstGeom prst="rect">
            <a:avLst/>
          </a:prstGeom>
        </p:spPr>
        <p:txBody>
          <a:bodyPr wrap="square">
            <a:spAutoFit/>
          </a:bodyPr>
          <a:lstStyle/>
          <a:p>
            <a:pPr marL="800100" lvl="1" indent="-342900">
              <a:buFont typeface="Wingdings" pitchFamily="2" charset="2"/>
              <a:buChar char="v"/>
            </a:pPr>
            <a:r>
              <a:rPr lang="en-GB" sz="2000" dirty="0" smtClean="0">
                <a:latin typeface="Comic Sans MS" pitchFamily="66" charset="0"/>
              </a:rPr>
              <a:t>United States</a:t>
            </a:r>
          </a:p>
          <a:p>
            <a:pPr marL="800100" lvl="1" indent="-342900">
              <a:buFont typeface="Wingdings" pitchFamily="2" charset="2"/>
              <a:buChar char="v"/>
            </a:pPr>
            <a:endParaRPr lang="en-GB" sz="2000" dirty="0">
              <a:latin typeface="Comic Sans MS" pitchFamily="66" charset="0"/>
            </a:endParaRPr>
          </a:p>
          <a:p>
            <a:pPr marL="800100" lvl="1" indent="-342900">
              <a:buFont typeface="Wingdings" pitchFamily="2" charset="2"/>
              <a:buChar char="v"/>
            </a:pPr>
            <a:r>
              <a:rPr lang="en-GB" sz="2000" dirty="0" smtClean="0">
                <a:latin typeface="Comic Sans MS" pitchFamily="66" charset="0"/>
              </a:rPr>
              <a:t>Malaysia</a:t>
            </a:r>
          </a:p>
          <a:p>
            <a:pPr marL="800100" lvl="1" indent="-342900">
              <a:buFont typeface="Wingdings" pitchFamily="2" charset="2"/>
              <a:buChar char="v"/>
            </a:pPr>
            <a:endParaRPr lang="en-GB" sz="2000" dirty="0">
              <a:latin typeface="Comic Sans MS" pitchFamily="66" charset="0"/>
            </a:endParaRPr>
          </a:p>
          <a:p>
            <a:pPr marL="800100" lvl="1" indent="-342900">
              <a:buFont typeface="Wingdings" pitchFamily="2" charset="2"/>
              <a:buChar char="v"/>
            </a:pPr>
            <a:r>
              <a:rPr lang="en-GB" sz="2000" dirty="0" smtClean="0">
                <a:latin typeface="Comic Sans MS" pitchFamily="66" charset="0"/>
              </a:rPr>
              <a:t>Singapore</a:t>
            </a:r>
          </a:p>
          <a:p>
            <a:pPr marL="800100" lvl="1" indent="-342900">
              <a:buFont typeface="Wingdings" pitchFamily="2" charset="2"/>
              <a:buChar char="v"/>
            </a:pPr>
            <a:endParaRPr lang="en-GB" sz="2000" dirty="0">
              <a:latin typeface="Comic Sans MS" pitchFamily="66" charset="0"/>
            </a:endParaRPr>
          </a:p>
          <a:p>
            <a:pPr marL="800100" lvl="1" indent="-342900">
              <a:buFont typeface="Wingdings" pitchFamily="2" charset="2"/>
              <a:buChar char="v"/>
            </a:pPr>
            <a:r>
              <a:rPr lang="en-GB" sz="2000" dirty="0" smtClean="0">
                <a:latin typeface="Comic Sans MS" pitchFamily="66" charset="0"/>
              </a:rPr>
              <a:t>Saudi Arabia</a:t>
            </a:r>
          </a:p>
          <a:p>
            <a:pPr marL="800100" lvl="1" indent="-342900">
              <a:buFont typeface="Wingdings" pitchFamily="2" charset="2"/>
              <a:buChar char="v"/>
            </a:pPr>
            <a:endParaRPr lang="en-GB" sz="2000" dirty="0">
              <a:latin typeface="Comic Sans MS" pitchFamily="66" charset="0"/>
            </a:endParaRPr>
          </a:p>
          <a:p>
            <a:pPr marL="800100" lvl="1" indent="-342900">
              <a:buFont typeface="Wingdings" pitchFamily="2" charset="2"/>
              <a:buChar char="v"/>
            </a:pPr>
            <a:r>
              <a:rPr lang="en-GB" sz="2000" dirty="0" smtClean="0">
                <a:latin typeface="Comic Sans MS" pitchFamily="66" charset="0"/>
              </a:rPr>
              <a:t>Bahrain</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0" y="1269196"/>
            <a:ext cx="9144000" cy="954107"/>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Soon will be available at these  	markets beyond India</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Tree>
    <p:extLst>
      <p:ext uri="{BB962C8B-B14F-4D97-AF65-F5344CB8AC3E}">
        <p14:creationId xmlns:p14="http://schemas.microsoft.com/office/powerpoint/2010/main" val="1873606134"/>
      </p:ext>
    </p:extLst>
  </p:cSld>
  <p:clrMapOvr>
    <a:masterClrMapping/>
  </p:clrMapOvr>
  <p:transition spd="slow" advClick="0">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793956"/>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Why dairy power ltd. </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2" name="Rectangle 1"/>
          <p:cNvSpPr/>
          <p:nvPr/>
        </p:nvSpPr>
        <p:spPr>
          <a:xfrm>
            <a:off x="6820809" y="-270954"/>
            <a:ext cx="1531622" cy="2400657"/>
          </a:xfrm>
          <a:prstGeom prst="rect">
            <a:avLst/>
          </a:prstGeom>
        </p:spPr>
        <p:txBody>
          <a:bodyPr wrap="square">
            <a:spAutoFit/>
          </a:bodyPr>
          <a:lstStyle/>
          <a:p>
            <a:r>
              <a:rPr lang="en-US" sz="15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a:t>
            </a:r>
            <a:endParaRPr lang="en-US" sz="15000" dirty="0"/>
          </a:p>
        </p:txBody>
      </p:sp>
      <p:sp>
        <p:nvSpPr>
          <p:cNvPr id="3" name="Rectangle 2"/>
          <p:cNvSpPr/>
          <p:nvPr/>
        </p:nvSpPr>
        <p:spPr>
          <a:xfrm>
            <a:off x="1" y="2286000"/>
            <a:ext cx="9144000" cy="4247317"/>
          </a:xfrm>
          <a:prstGeom prst="rect">
            <a:avLst/>
          </a:prstGeom>
        </p:spPr>
        <p:txBody>
          <a:bodyPr wrap="square">
            <a:spAutoFit/>
          </a:bodyPr>
          <a:lstStyle/>
          <a:p>
            <a:pPr marL="285750" indent="-285750">
              <a:buFont typeface="Wingdings" pitchFamily="2" charset="2"/>
              <a:buChar char="Ø"/>
            </a:pPr>
            <a:r>
              <a:rPr lang="en-US" dirty="0" smtClean="0">
                <a:latin typeface="Comic Sans MS" pitchFamily="66" charset="0"/>
              </a:rPr>
              <a:t>To Comply with the rapidly changing technology our unit is well equipped with the latest plant and machineries which facilitates and enables us to cater to the growing needs of esteemed customers.</a:t>
            </a:r>
          </a:p>
          <a:p>
            <a:pPr marL="285750" indent="-285750">
              <a:buFont typeface="Wingdings" pitchFamily="2" charset="2"/>
              <a:buChar char="Ø"/>
            </a:pPr>
            <a:endParaRPr lang="en-US" dirty="0" smtClean="0">
              <a:latin typeface="Comic Sans MS" pitchFamily="66" charset="0"/>
            </a:endParaRPr>
          </a:p>
          <a:p>
            <a:pPr marL="285750" indent="-285750">
              <a:buFont typeface="Wingdings" pitchFamily="2" charset="2"/>
              <a:buChar char="Ø"/>
            </a:pPr>
            <a:r>
              <a:rPr lang="en-US" dirty="0" smtClean="0">
                <a:latin typeface="Comic Sans MS" pitchFamily="66" charset="0"/>
              </a:rPr>
              <a:t>Our constant endeavor is to make quality and promptness an integral part of the entire value chain process. </a:t>
            </a:r>
          </a:p>
          <a:p>
            <a:pPr marL="285750" indent="-285750">
              <a:buFont typeface="Wingdings" pitchFamily="2" charset="2"/>
              <a:buChar char="Ø"/>
            </a:pPr>
            <a:endParaRPr lang="en-US" dirty="0">
              <a:latin typeface="Comic Sans MS" pitchFamily="66" charset="0"/>
            </a:endParaRPr>
          </a:p>
          <a:p>
            <a:pPr marL="285750" indent="-285750">
              <a:buFont typeface="Wingdings" pitchFamily="2" charset="2"/>
              <a:buChar char="Ø"/>
            </a:pPr>
            <a:r>
              <a:rPr lang="en-US" dirty="0" smtClean="0">
                <a:latin typeface="Comic Sans MS" pitchFamily="66" charset="0"/>
              </a:rPr>
              <a:t>With our logistic division which includes company owned tankers and insulated  milk vans. </a:t>
            </a:r>
          </a:p>
          <a:p>
            <a:pPr marL="285750" indent="-285750">
              <a:buFont typeface="Wingdings" pitchFamily="2" charset="2"/>
              <a:buChar char="Ø"/>
            </a:pPr>
            <a:endParaRPr lang="en-US" dirty="0">
              <a:latin typeface="Comic Sans MS" pitchFamily="66" charset="0"/>
            </a:endParaRPr>
          </a:p>
          <a:p>
            <a:pPr marL="285750" indent="-285750">
              <a:buFont typeface="Wingdings" pitchFamily="2" charset="2"/>
              <a:buChar char="Ø"/>
            </a:pPr>
            <a:r>
              <a:rPr lang="en-US" dirty="0" smtClean="0">
                <a:latin typeface="Comic Sans MS" pitchFamily="66" charset="0"/>
              </a:rPr>
              <a:t>The Company is well equipped to satisfy the distributor's needs by timely and sufficient deliveries. </a:t>
            </a:r>
          </a:p>
          <a:p>
            <a:pPr marL="285750" indent="-285750">
              <a:buFont typeface="Wingdings" pitchFamily="2" charset="2"/>
              <a:buChar char="Ø"/>
            </a:pPr>
            <a:endParaRPr lang="en-US" dirty="0">
              <a:latin typeface="Comic Sans MS" pitchFamily="66" charset="0"/>
            </a:endParaRPr>
          </a:p>
          <a:p>
            <a:pPr marL="285750" indent="-285750">
              <a:buFont typeface="Wingdings" pitchFamily="2" charset="2"/>
              <a:buChar char="Ø"/>
            </a:pPr>
            <a:r>
              <a:rPr lang="en-US" dirty="0" smtClean="0">
                <a:latin typeface="Comic Sans MS" pitchFamily="66" charset="0"/>
              </a:rPr>
              <a:t>All the products are value for money. The special ingredient of the products is it’s hygiene.</a:t>
            </a:r>
            <a:endParaRPr lang="en-US"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553428"/>
      </p:ext>
    </p:extLst>
  </p:cSld>
  <p:clrMapOvr>
    <a:masterClrMapping/>
  </p:clrMapOvr>
  <p:transition spd="slow" advClick="0">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76562"/>
            <a:ext cx="9144000" cy="677108"/>
          </a:xfrm>
          <a:prstGeom prst="rect">
            <a:avLst/>
          </a:prstGeom>
        </p:spPr>
        <p:txBody>
          <a:bodyPr wrap="square">
            <a:spAutoFit/>
          </a:bodyPr>
          <a:lstStyle/>
          <a:p>
            <a:r>
              <a:rPr lang="en-GB" sz="2000" dirty="0" smtClean="0">
                <a:latin typeface="Comic Sans MS" pitchFamily="66" charset="0"/>
              </a:rPr>
              <a:t> </a:t>
            </a:r>
          </a:p>
          <a:p>
            <a:pPr lvl="4"/>
            <a:endParaRPr lang="en-US" dirty="0">
              <a:latin typeface="Comic Sans MS" pitchFamily="66" charset="0"/>
            </a:endParaRPr>
          </a:p>
        </p:txBody>
      </p:sp>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295400" y="2438400"/>
            <a:ext cx="6858000" cy="3477875"/>
          </a:xfrm>
          <a:prstGeom prst="rect">
            <a:avLst/>
          </a:prstGeom>
        </p:spPr>
        <p:txBody>
          <a:bodyPr wrap="square">
            <a:spAutoFit/>
          </a:bodyPr>
          <a:lstStyle/>
          <a:p>
            <a:pPr marL="342900" indent="-342900">
              <a:buFont typeface="Wingdings" pitchFamily="2" charset="2"/>
              <a:buChar char="v"/>
            </a:pPr>
            <a:r>
              <a:rPr lang="en-GB" sz="2000" u="sng" dirty="0">
                <a:latin typeface="Comic Sans MS" pitchFamily="66" charset="0"/>
              </a:rPr>
              <a:t>Head Office</a:t>
            </a:r>
            <a:r>
              <a:rPr lang="en-GB" sz="2000" dirty="0">
                <a:latin typeface="Comic Sans MS" pitchFamily="66" charset="0"/>
              </a:rPr>
              <a:t> : Shop no 3, Samarth  </a:t>
            </a:r>
            <a:r>
              <a:rPr lang="en-GB" sz="2000" dirty="0" smtClean="0">
                <a:latin typeface="Comic Sans MS" pitchFamily="66" charset="0"/>
              </a:rPr>
              <a:t>Heights, </a:t>
            </a:r>
          </a:p>
          <a:p>
            <a:r>
              <a:rPr lang="en-GB" sz="2000" dirty="0" smtClean="0">
                <a:latin typeface="Comic Sans MS" pitchFamily="66" charset="0"/>
              </a:rPr>
              <a:t>	</a:t>
            </a:r>
            <a:r>
              <a:rPr lang="en-GB" sz="2000" dirty="0">
                <a:latin typeface="Comic Sans MS" pitchFamily="66" charset="0"/>
              </a:rPr>
              <a:t>	</a:t>
            </a:r>
            <a:r>
              <a:rPr lang="en-GB" sz="2000" dirty="0" smtClean="0">
                <a:latin typeface="Comic Sans MS" pitchFamily="66" charset="0"/>
              </a:rPr>
              <a:t>   Opp</a:t>
            </a:r>
            <a:r>
              <a:rPr lang="en-GB" sz="2000" dirty="0">
                <a:latin typeface="Comic Sans MS" pitchFamily="66" charset="0"/>
              </a:rPr>
              <a:t>. </a:t>
            </a:r>
            <a:r>
              <a:rPr lang="en-GB" sz="2000" dirty="0" err="1">
                <a:latin typeface="Comic Sans MS" pitchFamily="66" charset="0"/>
              </a:rPr>
              <a:t>Sudarshan</a:t>
            </a:r>
            <a:r>
              <a:rPr lang="en-GB" sz="2000" dirty="0">
                <a:latin typeface="Comic Sans MS" pitchFamily="66" charset="0"/>
              </a:rPr>
              <a:t> </a:t>
            </a:r>
            <a:r>
              <a:rPr lang="en-GB" sz="2000" dirty="0" smtClean="0">
                <a:latin typeface="Comic Sans MS" pitchFamily="66" charset="0"/>
              </a:rPr>
              <a:t> Lawns</a:t>
            </a:r>
            <a:r>
              <a:rPr lang="en-GB" sz="2000" dirty="0">
                <a:latin typeface="Comic Sans MS" pitchFamily="66" charset="0"/>
              </a:rPr>
              <a:t>, </a:t>
            </a:r>
            <a:endParaRPr lang="en-GB" sz="2000" dirty="0" smtClean="0">
              <a:latin typeface="Comic Sans MS" pitchFamily="66" charset="0"/>
            </a:endParaRPr>
          </a:p>
          <a:p>
            <a:r>
              <a:rPr lang="en-GB" sz="2000" dirty="0">
                <a:latin typeface="Comic Sans MS" pitchFamily="66" charset="0"/>
              </a:rPr>
              <a:t>	</a:t>
            </a:r>
            <a:r>
              <a:rPr lang="en-GB" sz="2000" dirty="0" smtClean="0">
                <a:latin typeface="Comic Sans MS" pitchFamily="66" charset="0"/>
              </a:rPr>
              <a:t>	    Indira  Nagar</a:t>
            </a:r>
            <a:r>
              <a:rPr lang="en-GB" sz="2000" dirty="0">
                <a:latin typeface="Comic Sans MS" pitchFamily="66" charset="0"/>
              </a:rPr>
              <a:t>, </a:t>
            </a:r>
            <a:r>
              <a:rPr lang="en-GB" sz="2000" dirty="0" smtClean="0">
                <a:latin typeface="Comic Sans MS" pitchFamily="66" charset="0"/>
              </a:rPr>
              <a:t> </a:t>
            </a:r>
            <a:r>
              <a:rPr lang="en-GB" sz="2000" dirty="0" err="1" smtClean="0">
                <a:latin typeface="Comic Sans MS" pitchFamily="66" charset="0"/>
              </a:rPr>
              <a:t>Nashik</a:t>
            </a:r>
            <a:r>
              <a:rPr lang="en-GB" sz="2000" dirty="0" smtClean="0">
                <a:latin typeface="Comic Sans MS" pitchFamily="66" charset="0"/>
              </a:rPr>
              <a:t> – 422009</a:t>
            </a:r>
          </a:p>
          <a:p>
            <a:pPr marL="342900" indent="-342900">
              <a:buFont typeface="Wingdings" pitchFamily="2" charset="2"/>
              <a:buChar char="v"/>
            </a:pPr>
            <a:endParaRPr lang="en-GB" sz="2000" u="sng" dirty="0">
              <a:latin typeface="Comic Sans MS" pitchFamily="66" charset="0"/>
            </a:endParaRPr>
          </a:p>
          <a:p>
            <a:pPr marL="342900" indent="-342900">
              <a:buFont typeface="Wingdings" pitchFamily="2" charset="2"/>
              <a:buChar char="v"/>
            </a:pPr>
            <a:endParaRPr lang="en-GB" sz="2000" u="sng" dirty="0" smtClean="0">
              <a:latin typeface="Comic Sans MS" pitchFamily="66" charset="0"/>
            </a:endParaRPr>
          </a:p>
          <a:p>
            <a:pPr marL="342900" indent="-342900">
              <a:buFont typeface="Wingdings" pitchFamily="2" charset="2"/>
              <a:buChar char="v"/>
            </a:pPr>
            <a:endParaRPr lang="en-GB" sz="2000" u="sng" dirty="0">
              <a:latin typeface="Comic Sans MS" pitchFamily="66" charset="0"/>
            </a:endParaRPr>
          </a:p>
          <a:p>
            <a:pPr marL="342900" indent="-342900">
              <a:buFont typeface="Wingdings" pitchFamily="2" charset="2"/>
              <a:buChar char="v"/>
            </a:pPr>
            <a:endParaRPr lang="en-GB" sz="2000" u="sng" dirty="0" smtClean="0">
              <a:latin typeface="Comic Sans MS" pitchFamily="66" charset="0"/>
            </a:endParaRPr>
          </a:p>
          <a:p>
            <a:pPr marL="342900" indent="-342900">
              <a:buFont typeface="Wingdings" pitchFamily="2" charset="2"/>
              <a:buChar char="v"/>
            </a:pPr>
            <a:r>
              <a:rPr lang="en-GB" sz="2000" u="sng" dirty="0" smtClean="0">
                <a:latin typeface="Comic Sans MS" pitchFamily="66" charset="0"/>
              </a:rPr>
              <a:t>Factory</a:t>
            </a:r>
            <a:r>
              <a:rPr lang="en-GB" sz="2000" dirty="0" smtClean="0">
                <a:latin typeface="Comic Sans MS" pitchFamily="66" charset="0"/>
              </a:rPr>
              <a:t>        </a:t>
            </a:r>
            <a:r>
              <a:rPr lang="en-GB" sz="2000" dirty="0">
                <a:latin typeface="Comic Sans MS" pitchFamily="66" charset="0"/>
              </a:rPr>
              <a:t>: Gat No 555, at </a:t>
            </a:r>
            <a:r>
              <a:rPr lang="en-GB" sz="2000" dirty="0" err="1">
                <a:latin typeface="Comic Sans MS" pitchFamily="66" charset="0"/>
              </a:rPr>
              <a:t>Songaon</a:t>
            </a:r>
            <a:r>
              <a:rPr lang="en-GB" sz="2000" dirty="0">
                <a:latin typeface="Comic Sans MS" pitchFamily="66" charset="0"/>
              </a:rPr>
              <a:t>, 	     </a:t>
            </a:r>
          </a:p>
          <a:p>
            <a:r>
              <a:rPr lang="en-GB" sz="2000" dirty="0">
                <a:latin typeface="Comic Sans MS" pitchFamily="66" charset="0"/>
              </a:rPr>
              <a:t> </a:t>
            </a:r>
            <a:r>
              <a:rPr lang="en-GB" sz="2000" dirty="0" smtClean="0">
                <a:latin typeface="Comic Sans MS" pitchFamily="66" charset="0"/>
              </a:rPr>
              <a:t>                          Post </a:t>
            </a:r>
            <a:r>
              <a:rPr lang="en-GB" sz="2000" dirty="0" err="1">
                <a:latin typeface="Comic Sans MS" pitchFamily="66" charset="0"/>
              </a:rPr>
              <a:t>Saikheda</a:t>
            </a:r>
            <a:r>
              <a:rPr lang="en-GB" sz="2000" dirty="0">
                <a:latin typeface="Comic Sans MS" pitchFamily="66" charset="0"/>
              </a:rPr>
              <a:t>, Tal </a:t>
            </a:r>
            <a:r>
              <a:rPr lang="en-GB" sz="2000" dirty="0" err="1">
                <a:latin typeface="Comic Sans MS" pitchFamily="66" charset="0"/>
              </a:rPr>
              <a:t>Niphad</a:t>
            </a:r>
            <a:r>
              <a:rPr lang="en-GB" sz="2000" dirty="0">
                <a:latin typeface="Comic Sans MS" pitchFamily="66" charset="0"/>
              </a:rPr>
              <a:t>, 			 </a:t>
            </a:r>
            <a:r>
              <a:rPr lang="en-GB" sz="2000" dirty="0" smtClean="0">
                <a:latin typeface="Comic Sans MS" pitchFamily="66" charset="0"/>
              </a:rPr>
              <a:t>              </a:t>
            </a:r>
            <a:r>
              <a:rPr lang="en-GB" sz="2000" dirty="0" err="1" smtClean="0">
                <a:latin typeface="Comic Sans MS" pitchFamily="66" charset="0"/>
              </a:rPr>
              <a:t>Nashik</a:t>
            </a:r>
            <a:r>
              <a:rPr lang="en-GB" sz="2000" dirty="0">
                <a:latin typeface="Comic Sans MS" pitchFamily="66" charset="0"/>
              </a:rPr>
              <a:t>, Maharashtra - 422210.</a:t>
            </a:r>
          </a:p>
          <a:p>
            <a:pPr marL="342900" indent="-342900">
              <a:buFont typeface="Wingdings" pitchFamily="2" charset="2"/>
              <a:buChar char="v"/>
            </a:pPr>
            <a:endParaRPr lang="en-GB" sz="2000" dirty="0">
              <a:latin typeface="Comic Sans MS" pitchFamily="66"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821" y="1187297"/>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Dairy Power Ltd. location</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Tree>
    <p:extLst>
      <p:ext uri="{BB962C8B-B14F-4D97-AF65-F5344CB8AC3E}">
        <p14:creationId xmlns:p14="http://schemas.microsoft.com/office/powerpoint/2010/main" val="1873606134"/>
      </p:ext>
    </p:extLst>
  </p:cSld>
  <p:clrMapOvr>
    <a:masterClrMapping/>
  </p:clrMapOvr>
  <p:transition spd="slow" advClick="0">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59239" y="5450459"/>
            <a:ext cx="5581934"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solidFill>
                    <a:schemeClr val="tx1"/>
                  </a:solidFill>
                </a:ln>
                <a:solidFill>
                  <a:schemeClr val="accent1">
                    <a:lumMod val="75000"/>
                  </a:schemeClr>
                </a:solidFill>
                <a:effectLst>
                  <a:glow rad="228600">
                    <a:schemeClr val="accent3">
                      <a:satMod val="175000"/>
                      <a:alpha val="40000"/>
                    </a:schemeClr>
                  </a:glow>
                  <a:outerShdw blurRad="76200" dist="50800" dir="5400000" algn="tl" rotWithShape="0">
                    <a:srgbClr val="000000">
                      <a:alpha val="65000"/>
                    </a:srgbClr>
                  </a:outerShdw>
                </a:effectLst>
                <a:latin typeface="Comic Sans MS" pitchFamily="66" charset="0"/>
              </a:rPr>
              <a:t>www.dairypower.in</a:t>
            </a:r>
            <a:endParaRPr lang="en-US" sz="4000" b="1" spc="50" dirty="0">
              <a:ln w="11430">
                <a:solidFill>
                  <a:schemeClr val="tx1"/>
                </a:solidFill>
              </a:ln>
              <a:solidFill>
                <a:schemeClr val="accent1">
                  <a:lumMod val="75000"/>
                </a:schemeClr>
              </a:solidFill>
              <a:effectLst>
                <a:glow rad="228600">
                  <a:schemeClr val="accent3">
                    <a:satMod val="175000"/>
                    <a:alpha val="40000"/>
                  </a:schemeClr>
                </a:glow>
                <a:outerShdw blurRad="76200" dist="50800" dir="5400000" algn="tl" rotWithShape="0">
                  <a:srgbClr val="000000">
                    <a:alpha val="65000"/>
                  </a:srgbClr>
                </a:outerShdw>
              </a:effectLst>
              <a:latin typeface="Comic Sans MS" pitchFamily="66" charset="0"/>
            </a:endParaRPr>
          </a:p>
        </p:txBody>
      </p:sp>
      <p:sp>
        <p:nvSpPr>
          <p:cNvPr id="8" name="Rectangle 7"/>
          <p:cNvSpPr/>
          <p:nvPr/>
        </p:nvSpPr>
        <p:spPr>
          <a:xfrm>
            <a:off x="0" y="1099400"/>
            <a:ext cx="9144000" cy="1600200"/>
          </a:xfrm>
          <a:prstGeom prst="rect">
            <a:avLst/>
          </a:prstGeom>
          <a:ln>
            <a:noFill/>
          </a:ln>
        </p:spPr>
        <p:txBody>
          <a:bodyPr wrap="none">
            <a:prstTxWarp prst="textArchUp">
              <a:avLst>
                <a:gd name="adj" fmla="val 10911773"/>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40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t>
            </a:r>
            <a:r>
              <a:rPr lang="en-GB" sz="40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Real Power with Real Taste”</a:t>
            </a:r>
            <a:endParaRPr lang="en-US" sz="40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640" y="1826137"/>
            <a:ext cx="3637132" cy="340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411287"/>
      </p:ext>
    </p:extLst>
  </p:cSld>
  <p:clrMapOvr>
    <a:masterClrMapping/>
  </p:clrMapOvr>
  <p:transition spd="slow" advClick="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21826"/>
            <a:ext cx="9144000" cy="4708981"/>
          </a:xfrm>
          <a:prstGeom prst="rect">
            <a:avLst/>
          </a:prstGeom>
        </p:spPr>
        <p:txBody>
          <a:bodyPr wrap="square">
            <a:spAutoFit/>
          </a:bodyPr>
          <a:lstStyle/>
          <a:p>
            <a:pPr marL="285750" indent="-285750" algn="just">
              <a:buFont typeface="Wingdings" pitchFamily="2" charset="2"/>
              <a:buChar char="Ø"/>
            </a:pPr>
            <a:r>
              <a:rPr lang="en-GB" sz="2000" dirty="0" smtClean="0">
                <a:latin typeface="Comic Sans MS" pitchFamily="66" charset="0"/>
              </a:rPr>
              <a:t>Dairy products manufactured </a:t>
            </a:r>
            <a:r>
              <a:rPr lang="en-GB" sz="2000" dirty="0">
                <a:latin typeface="Comic Sans MS" pitchFamily="66" charset="0"/>
              </a:rPr>
              <a:t>at Dairy </a:t>
            </a:r>
            <a:r>
              <a:rPr lang="en-GB" sz="2000" dirty="0" smtClean="0">
                <a:latin typeface="Comic Sans MS" pitchFamily="66" charset="0"/>
              </a:rPr>
              <a:t>Power </a:t>
            </a:r>
            <a:r>
              <a:rPr lang="en-GB" sz="2000" dirty="0">
                <a:latin typeface="Comic Sans MS" pitchFamily="66" charset="0"/>
              </a:rPr>
              <a:t>Limited </a:t>
            </a:r>
            <a:r>
              <a:rPr lang="en-GB" sz="2000" dirty="0" smtClean="0">
                <a:latin typeface="Comic Sans MS" pitchFamily="66" charset="0"/>
              </a:rPr>
              <a:t>plant </a:t>
            </a:r>
            <a:r>
              <a:rPr lang="en-GB" sz="2000" dirty="0">
                <a:latin typeface="Comic Sans MS" pitchFamily="66" charset="0"/>
              </a:rPr>
              <a:t>with the latest technology and advanced machinery </a:t>
            </a:r>
            <a:r>
              <a:rPr lang="en-GB" sz="2000" dirty="0" smtClean="0">
                <a:latin typeface="Comic Sans MS" pitchFamily="66" charset="0"/>
              </a:rPr>
              <a:t>.</a:t>
            </a:r>
          </a:p>
          <a:p>
            <a:pPr marL="285750" indent="-285750" algn="just">
              <a:buFont typeface="Wingdings" pitchFamily="2" charset="2"/>
              <a:buChar char="Ø"/>
            </a:pPr>
            <a:endParaRPr lang="en-GB" sz="2000" dirty="0" smtClean="0">
              <a:latin typeface="Comic Sans MS" pitchFamily="66" charset="0"/>
            </a:endParaRPr>
          </a:p>
          <a:p>
            <a:pPr marL="285750" indent="-285750" algn="just">
              <a:buFont typeface="Wingdings" pitchFamily="2" charset="2"/>
              <a:buChar char="Ø"/>
            </a:pPr>
            <a:endParaRPr lang="en-US" sz="2000" dirty="0">
              <a:latin typeface="Comic Sans MS" pitchFamily="66" charset="0"/>
            </a:endParaRPr>
          </a:p>
          <a:p>
            <a:pPr marL="285750" indent="-285750" algn="just">
              <a:buFont typeface="Wingdings" pitchFamily="2" charset="2"/>
              <a:buChar char="Ø"/>
            </a:pPr>
            <a:r>
              <a:rPr lang="en-GB" sz="2000" dirty="0">
                <a:latin typeface="Comic Sans MS" pitchFamily="66" charset="0"/>
              </a:rPr>
              <a:t>Currently Dairy Power </a:t>
            </a:r>
            <a:r>
              <a:rPr lang="en-GB" sz="2000" dirty="0" smtClean="0">
                <a:latin typeface="Comic Sans MS" pitchFamily="66" charset="0"/>
              </a:rPr>
              <a:t>as a brand has developed in the mother town </a:t>
            </a:r>
            <a:r>
              <a:rPr lang="en-GB" sz="2000" dirty="0" err="1" smtClean="0">
                <a:latin typeface="Comic Sans MS" pitchFamily="66" charset="0"/>
              </a:rPr>
              <a:t>Nashik</a:t>
            </a:r>
            <a:r>
              <a:rPr lang="en-GB" sz="2000" dirty="0" smtClean="0">
                <a:latin typeface="Comic Sans MS" pitchFamily="66" charset="0"/>
              </a:rPr>
              <a:t> &amp; nearby markets.</a:t>
            </a:r>
          </a:p>
          <a:p>
            <a:pPr marL="285750" indent="-285750" algn="just">
              <a:buFont typeface="Wingdings" pitchFamily="2" charset="2"/>
              <a:buChar char="Ø"/>
            </a:pPr>
            <a:endParaRPr lang="en-US" sz="2000" dirty="0" smtClean="0">
              <a:latin typeface="Comic Sans MS" pitchFamily="66" charset="0"/>
            </a:endParaRPr>
          </a:p>
          <a:p>
            <a:pPr marL="285750" indent="-285750" algn="just">
              <a:buFont typeface="Wingdings" pitchFamily="2" charset="2"/>
              <a:buChar char="Ø"/>
            </a:pPr>
            <a:endParaRPr lang="en-US" sz="2000" dirty="0">
              <a:latin typeface="Comic Sans MS" pitchFamily="66" charset="0"/>
            </a:endParaRPr>
          </a:p>
          <a:p>
            <a:pPr marL="285750" indent="-285750" algn="just">
              <a:buFont typeface="Wingdings" pitchFamily="2" charset="2"/>
              <a:buChar char="Ø"/>
            </a:pPr>
            <a:r>
              <a:rPr lang="en-GB" sz="2000" dirty="0">
                <a:latin typeface="Comic Sans MS" pitchFamily="66" charset="0"/>
              </a:rPr>
              <a:t>We have at tremendous response from </a:t>
            </a:r>
            <a:r>
              <a:rPr lang="en-GB" sz="2000" dirty="0" smtClean="0">
                <a:latin typeface="Comic Sans MS" pitchFamily="66" charset="0"/>
              </a:rPr>
              <a:t>HORECA </a:t>
            </a:r>
            <a:r>
              <a:rPr lang="en-GB" sz="2000" dirty="0">
                <a:latin typeface="Comic Sans MS" pitchFamily="66" charset="0"/>
              </a:rPr>
              <a:t>Industries, </a:t>
            </a:r>
            <a:r>
              <a:rPr lang="en-GB" sz="2000" dirty="0" smtClean="0">
                <a:latin typeface="Comic Sans MS" pitchFamily="66" charset="0"/>
              </a:rPr>
              <a:t>General Trades and </a:t>
            </a:r>
            <a:r>
              <a:rPr lang="en-GB" sz="2000" dirty="0">
                <a:latin typeface="Comic Sans MS" pitchFamily="66" charset="0"/>
              </a:rPr>
              <a:t>also </a:t>
            </a:r>
            <a:r>
              <a:rPr lang="en-GB" sz="2000" dirty="0" smtClean="0">
                <a:latin typeface="Comic Sans MS" pitchFamily="66" charset="0"/>
              </a:rPr>
              <a:t>in an Institutions.</a:t>
            </a:r>
          </a:p>
          <a:p>
            <a:pPr algn="just"/>
            <a:endParaRPr lang="en-US" sz="2000" dirty="0" smtClean="0">
              <a:latin typeface="Comic Sans MS" pitchFamily="66" charset="0"/>
            </a:endParaRPr>
          </a:p>
          <a:p>
            <a:pPr algn="just"/>
            <a:endParaRPr lang="en-US" sz="2000" dirty="0">
              <a:latin typeface="Comic Sans MS" pitchFamily="66" charset="0"/>
            </a:endParaRPr>
          </a:p>
          <a:p>
            <a:pPr marL="285750" indent="-285750" algn="just">
              <a:buFont typeface="Wingdings" pitchFamily="2" charset="2"/>
              <a:buChar char="Ø"/>
            </a:pPr>
            <a:r>
              <a:rPr lang="en-GB" sz="2000" dirty="0">
                <a:latin typeface="Comic Sans MS" pitchFamily="66" charset="0"/>
              </a:rPr>
              <a:t>Our existing </a:t>
            </a:r>
            <a:r>
              <a:rPr lang="en-GB" sz="2000" dirty="0" smtClean="0">
                <a:latin typeface="Comic Sans MS" pitchFamily="66" charset="0"/>
              </a:rPr>
              <a:t>products Cow Milk, Toned Milk, Buffalo Milk, Ghee, Curd, Butter Milk, </a:t>
            </a:r>
            <a:r>
              <a:rPr lang="en-GB" sz="2000" dirty="0" err="1" smtClean="0">
                <a:latin typeface="Comic Sans MS" pitchFamily="66" charset="0"/>
              </a:rPr>
              <a:t>Shrikhand</a:t>
            </a:r>
            <a:r>
              <a:rPr lang="en-GB" sz="2000" dirty="0" smtClean="0">
                <a:latin typeface="Comic Sans MS" pitchFamily="66" charset="0"/>
              </a:rPr>
              <a:t>, </a:t>
            </a:r>
            <a:r>
              <a:rPr lang="en-GB" sz="2000" dirty="0" err="1" smtClean="0">
                <a:latin typeface="Comic Sans MS" pitchFamily="66" charset="0"/>
              </a:rPr>
              <a:t>Paneer</a:t>
            </a:r>
            <a:r>
              <a:rPr lang="en-GB" sz="2000" dirty="0" smtClean="0">
                <a:latin typeface="Comic Sans MS" pitchFamily="66" charset="0"/>
              </a:rPr>
              <a:t>, </a:t>
            </a:r>
            <a:r>
              <a:rPr lang="en-GB" sz="2000" dirty="0" err="1" smtClean="0">
                <a:latin typeface="Comic Sans MS" pitchFamily="66" charset="0"/>
              </a:rPr>
              <a:t>Lassi</a:t>
            </a:r>
            <a:r>
              <a:rPr lang="en-GB" sz="2000" dirty="0" smtClean="0">
                <a:latin typeface="Comic Sans MS" pitchFamily="66" charset="0"/>
              </a:rPr>
              <a:t>, </a:t>
            </a:r>
            <a:r>
              <a:rPr lang="en-GB" sz="2000" dirty="0" err="1" smtClean="0">
                <a:latin typeface="Comic Sans MS" pitchFamily="66" charset="0"/>
              </a:rPr>
              <a:t>chaas</a:t>
            </a:r>
            <a:r>
              <a:rPr lang="en-GB" sz="2000" dirty="0" smtClean="0">
                <a:latin typeface="Comic Sans MS" pitchFamily="66" charset="0"/>
              </a:rPr>
              <a:t> </a:t>
            </a:r>
            <a:r>
              <a:rPr lang="en-GB" sz="2000" dirty="0">
                <a:latin typeface="Comic Sans MS" pitchFamily="66" charset="0"/>
              </a:rPr>
              <a:t>has captured a </a:t>
            </a:r>
            <a:r>
              <a:rPr lang="en-GB" sz="2000" dirty="0" smtClean="0">
                <a:latin typeface="Comic Sans MS" pitchFamily="66" charset="0"/>
              </a:rPr>
              <a:t>major </a:t>
            </a:r>
            <a:r>
              <a:rPr lang="en-GB" sz="2000" dirty="0">
                <a:latin typeface="Comic Sans MS" pitchFamily="66" charset="0"/>
              </a:rPr>
              <a:t>part </a:t>
            </a:r>
            <a:r>
              <a:rPr lang="en-GB" sz="2000" dirty="0" smtClean="0">
                <a:latin typeface="Comic Sans MS" pitchFamily="66" charset="0"/>
              </a:rPr>
              <a:t>and </a:t>
            </a:r>
            <a:r>
              <a:rPr lang="en-GB" sz="2000" dirty="0">
                <a:latin typeface="Comic Sans MS" pitchFamily="66" charset="0"/>
              </a:rPr>
              <a:t>encouraged us to expand our </a:t>
            </a:r>
            <a:r>
              <a:rPr lang="en-GB" sz="2000" dirty="0" smtClean="0">
                <a:latin typeface="Comic Sans MS" pitchFamily="66" charset="0"/>
              </a:rPr>
              <a:t>brand in dairy business.</a:t>
            </a:r>
          </a:p>
        </p:txBody>
      </p:sp>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712047"/>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INTRODUCTION</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523929"/>
      </p:ext>
    </p:extLst>
  </p:cSld>
  <p:clrMapOvr>
    <a:masterClrMapping/>
  </p:clrMapOvr>
  <p:transition spd="slow" advClick="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86" y="1923395"/>
            <a:ext cx="9144000" cy="4401205"/>
          </a:xfrm>
          <a:prstGeom prst="rect">
            <a:avLst/>
          </a:prstGeom>
        </p:spPr>
        <p:txBody>
          <a:bodyPr wrap="square">
            <a:spAutoFit/>
          </a:bodyPr>
          <a:lstStyle/>
          <a:p>
            <a:pPr marL="285750" indent="-285750" algn="just">
              <a:buFont typeface="Wingdings" pitchFamily="2" charset="2"/>
              <a:buChar char="Ø"/>
            </a:pPr>
            <a:r>
              <a:rPr lang="en-GB" sz="2000" dirty="0">
                <a:latin typeface="Comic Sans MS" pitchFamily="66" charset="0"/>
              </a:rPr>
              <a:t>Total built up area of milk processing unit is </a:t>
            </a:r>
            <a:r>
              <a:rPr lang="en-GB" sz="2000" dirty="0" smtClean="0">
                <a:latin typeface="Comic Sans MS" pitchFamily="66" charset="0"/>
              </a:rPr>
              <a:t>14,000 sq. </a:t>
            </a:r>
            <a:r>
              <a:rPr lang="en-GB" sz="2000" dirty="0" err="1" smtClean="0">
                <a:latin typeface="Comic Sans MS" pitchFamily="66" charset="0"/>
              </a:rPr>
              <a:t>ft</a:t>
            </a:r>
            <a:r>
              <a:rPr lang="en-GB" sz="2000" dirty="0" smtClean="0">
                <a:latin typeface="Comic Sans MS" pitchFamily="66" charset="0"/>
              </a:rPr>
              <a:t> , </a:t>
            </a:r>
            <a:r>
              <a:rPr lang="en-GB" sz="2000" dirty="0">
                <a:latin typeface="Comic Sans MS" pitchFamily="66" charset="0"/>
              </a:rPr>
              <a:t>with </a:t>
            </a:r>
            <a:r>
              <a:rPr lang="en-GB" sz="2000" dirty="0" smtClean="0">
                <a:latin typeface="Comic Sans MS" pitchFamily="66" charset="0"/>
              </a:rPr>
              <a:t>installed milk storage </a:t>
            </a:r>
            <a:r>
              <a:rPr lang="en-GB" sz="2000" dirty="0">
                <a:latin typeface="Comic Sans MS" pitchFamily="66" charset="0"/>
              </a:rPr>
              <a:t>capacity &amp; Processing capacity of 3</a:t>
            </a:r>
            <a:r>
              <a:rPr lang="en-GB" sz="2000" dirty="0" smtClean="0">
                <a:latin typeface="Comic Sans MS" pitchFamily="66" charset="0"/>
              </a:rPr>
              <a:t>,00,000 litres </a:t>
            </a:r>
            <a:r>
              <a:rPr lang="en-GB" sz="2000" dirty="0">
                <a:latin typeface="Comic Sans MS" pitchFamily="66" charset="0"/>
              </a:rPr>
              <a:t>per </a:t>
            </a:r>
            <a:r>
              <a:rPr lang="en-GB" sz="2000" dirty="0" smtClean="0">
                <a:latin typeface="Comic Sans MS" pitchFamily="66" charset="0"/>
              </a:rPr>
              <a:t>day. </a:t>
            </a:r>
          </a:p>
          <a:p>
            <a:pPr marL="285750" indent="-285750" algn="just">
              <a:buFont typeface="Wingdings" pitchFamily="2" charset="2"/>
              <a:buChar char="Ø"/>
            </a:pPr>
            <a:endParaRPr lang="en-GB" sz="2000" dirty="0" smtClean="0">
              <a:latin typeface="Comic Sans MS" pitchFamily="66" charset="0"/>
            </a:endParaRPr>
          </a:p>
          <a:p>
            <a:pPr algn="just"/>
            <a:endParaRPr lang="en-GB" sz="2000" dirty="0" smtClean="0">
              <a:latin typeface="Comic Sans MS" pitchFamily="66" charset="0"/>
            </a:endParaRPr>
          </a:p>
          <a:p>
            <a:pPr marL="285750" indent="-285750" algn="just">
              <a:buFont typeface="Wingdings" pitchFamily="2" charset="2"/>
              <a:buChar char="Ø"/>
            </a:pPr>
            <a:r>
              <a:rPr lang="en-GB" sz="2000" dirty="0" smtClean="0">
                <a:latin typeface="Comic Sans MS" pitchFamily="66" charset="0"/>
              </a:rPr>
              <a:t>We are already in an expansion phase of increasing plant capacity adding 2,50,000 litres </a:t>
            </a:r>
            <a:r>
              <a:rPr lang="en-GB" sz="2000" dirty="0">
                <a:latin typeface="Comic Sans MS" pitchFamily="66" charset="0"/>
              </a:rPr>
              <a:t>per </a:t>
            </a:r>
            <a:r>
              <a:rPr lang="en-GB" sz="2000" dirty="0" smtClean="0">
                <a:latin typeface="Comic Sans MS" pitchFamily="66" charset="0"/>
              </a:rPr>
              <a:t>day.</a:t>
            </a:r>
          </a:p>
          <a:p>
            <a:pPr marL="285750" indent="-285750" algn="just">
              <a:buFont typeface="Wingdings" pitchFamily="2" charset="2"/>
              <a:buChar char="Ø"/>
            </a:pPr>
            <a:endParaRPr lang="en-GB" sz="2000" dirty="0" smtClean="0">
              <a:latin typeface="Comic Sans MS" pitchFamily="66" charset="0"/>
            </a:endParaRPr>
          </a:p>
          <a:p>
            <a:pPr marL="285750" indent="-285750" algn="just">
              <a:buFont typeface="Wingdings" pitchFamily="2" charset="2"/>
              <a:buChar char="Ø"/>
            </a:pPr>
            <a:endParaRPr lang="en-GB" sz="2000" dirty="0">
              <a:latin typeface="Comic Sans MS" pitchFamily="66" charset="0"/>
            </a:endParaRPr>
          </a:p>
          <a:p>
            <a:pPr marL="285750" indent="-285750" algn="just">
              <a:buFont typeface="Wingdings" pitchFamily="2" charset="2"/>
              <a:buChar char="Ø"/>
            </a:pPr>
            <a:r>
              <a:rPr lang="en-GB" sz="2000" dirty="0" smtClean="0">
                <a:latin typeface="Comic Sans MS" pitchFamily="66" charset="0"/>
              </a:rPr>
              <a:t>Presently </a:t>
            </a:r>
            <a:r>
              <a:rPr lang="en-GB" sz="2000" dirty="0">
                <a:latin typeface="Comic Sans MS" pitchFamily="66" charset="0"/>
              </a:rPr>
              <a:t>3</a:t>
            </a:r>
            <a:r>
              <a:rPr lang="en-GB" sz="2000" dirty="0" smtClean="0">
                <a:latin typeface="Comic Sans MS" pitchFamily="66" charset="0"/>
              </a:rPr>
              <a:t>,00,000 litres of milk is handles per day, out of 1,00,000 litres of pouch milk is sold under the brand name of “Dairy Power”.</a:t>
            </a:r>
          </a:p>
          <a:p>
            <a:pPr algn="just"/>
            <a:endParaRPr lang="en-GB" sz="2000" dirty="0" smtClean="0">
              <a:latin typeface="Comic Sans MS" pitchFamily="66" charset="0"/>
            </a:endParaRPr>
          </a:p>
          <a:p>
            <a:pPr algn="just"/>
            <a:endParaRPr lang="en-GB" sz="2000" dirty="0" smtClean="0">
              <a:latin typeface="Comic Sans MS" pitchFamily="66" charset="0"/>
            </a:endParaRPr>
          </a:p>
          <a:p>
            <a:pPr marL="285750" indent="-285750" algn="just">
              <a:buFont typeface="Wingdings" pitchFamily="2" charset="2"/>
              <a:buChar char="Ø"/>
            </a:pPr>
            <a:r>
              <a:rPr lang="en-GB" sz="2000" dirty="0" smtClean="0">
                <a:latin typeface="Comic Sans MS" pitchFamily="66" charset="0"/>
              </a:rPr>
              <a:t>We </a:t>
            </a:r>
            <a:r>
              <a:rPr lang="en-GB" sz="2000" dirty="0">
                <a:latin typeface="Comic Sans MS" pitchFamily="66" charset="0"/>
              </a:rPr>
              <a:t>have made enough provision of utilities and services to handle </a:t>
            </a:r>
            <a:r>
              <a:rPr lang="en-GB" sz="2000" dirty="0" smtClean="0">
                <a:latin typeface="Comic Sans MS" pitchFamily="66" charset="0"/>
              </a:rPr>
              <a:t>3,00,000 litre of </a:t>
            </a:r>
            <a:r>
              <a:rPr lang="en-GB" sz="2000" dirty="0">
                <a:latin typeface="Comic Sans MS" pitchFamily="66" charset="0"/>
              </a:rPr>
              <a:t>milk per day  . </a:t>
            </a:r>
            <a:endParaRPr lang="en-GB" sz="2000" dirty="0" smtClean="0">
              <a:latin typeface="Comic Sans MS" pitchFamily="66" charset="0"/>
            </a:endParaRPr>
          </a:p>
        </p:txBody>
      </p:sp>
      <p:sp>
        <p:nvSpPr>
          <p:cNvPr id="5"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0" y="772180"/>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PLANT CAPACITY</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002994"/>
      </p:ext>
    </p:extLst>
  </p:cSld>
  <p:clrMapOvr>
    <a:masterClrMapping/>
  </p:clrMapOvr>
  <p:transition spd="slow" advClick="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772180"/>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employment</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8" name="Rectangle 7"/>
          <p:cNvSpPr/>
          <p:nvPr/>
        </p:nvSpPr>
        <p:spPr>
          <a:xfrm>
            <a:off x="0" y="1760367"/>
            <a:ext cx="9144000" cy="5016758"/>
          </a:xfrm>
          <a:prstGeom prst="rect">
            <a:avLst/>
          </a:prstGeom>
        </p:spPr>
        <p:txBody>
          <a:bodyPr wrap="square">
            <a:spAutoFit/>
          </a:bodyPr>
          <a:lstStyle/>
          <a:p>
            <a:pPr marL="342900" indent="-342900" algn="just">
              <a:buFont typeface="Wingdings" pitchFamily="2" charset="2"/>
              <a:buChar char="Ø"/>
            </a:pPr>
            <a:r>
              <a:rPr lang="en-US" sz="2000" dirty="0">
                <a:latin typeface="Comic Sans MS" pitchFamily="66" charset="0"/>
              </a:rPr>
              <a:t>The success of </a:t>
            </a:r>
            <a:r>
              <a:rPr lang="en-US" sz="2000" dirty="0" smtClean="0">
                <a:latin typeface="Comic Sans MS" pitchFamily="66" charset="0"/>
              </a:rPr>
              <a:t>Dairy Power Brand </a:t>
            </a:r>
            <a:r>
              <a:rPr lang="en-US" sz="2000" dirty="0">
                <a:latin typeface="Comic Sans MS" pitchFamily="66" charset="0"/>
              </a:rPr>
              <a:t>is largely </a:t>
            </a:r>
            <a:r>
              <a:rPr lang="en-US" sz="2000" dirty="0" smtClean="0">
                <a:latin typeface="Comic Sans MS" pitchFamily="66" charset="0"/>
              </a:rPr>
              <a:t>because of the vision of our MD Mr. Deepak </a:t>
            </a:r>
            <a:r>
              <a:rPr lang="en-US" sz="2000" dirty="0" err="1" smtClean="0">
                <a:latin typeface="Comic Sans MS" pitchFamily="66" charset="0"/>
              </a:rPr>
              <a:t>Avhad</a:t>
            </a:r>
            <a:r>
              <a:rPr lang="en-US" sz="2000" dirty="0" smtClean="0">
                <a:latin typeface="Comic Sans MS" pitchFamily="66" charset="0"/>
              </a:rPr>
              <a:t> .</a:t>
            </a:r>
            <a:r>
              <a:rPr lang="en-US" sz="2000" dirty="0">
                <a:latin typeface="Comic Sans MS" pitchFamily="66" charset="0"/>
              </a:rPr>
              <a:t>  </a:t>
            </a:r>
            <a:endParaRPr lang="en-US" sz="2000" dirty="0" smtClean="0">
              <a:latin typeface="Comic Sans MS" pitchFamily="66" charset="0"/>
            </a:endParaRPr>
          </a:p>
          <a:p>
            <a:pPr marL="342900" indent="-342900" algn="just">
              <a:buFont typeface="Wingdings" pitchFamily="2" charset="2"/>
              <a:buChar char="Ø"/>
            </a:pPr>
            <a:endParaRPr lang="en-US" sz="2000" dirty="0">
              <a:latin typeface="Comic Sans MS" pitchFamily="66" charset="0"/>
            </a:endParaRPr>
          </a:p>
          <a:p>
            <a:pPr marL="342900" indent="-342900" algn="just">
              <a:buFont typeface="Wingdings" pitchFamily="2" charset="2"/>
              <a:buChar char="Ø"/>
            </a:pPr>
            <a:r>
              <a:rPr lang="en-US" sz="2000" dirty="0" smtClean="0">
                <a:latin typeface="Comic Sans MS" pitchFamily="66" charset="0"/>
              </a:rPr>
              <a:t>Our employees </a:t>
            </a:r>
            <a:r>
              <a:rPr lang="en-US" sz="2000" dirty="0">
                <a:latin typeface="Comic Sans MS" pitchFamily="66" charset="0"/>
              </a:rPr>
              <a:t>are experts in their fields, and many of them have enjoyed a range of different roles </a:t>
            </a:r>
            <a:r>
              <a:rPr lang="en-US" sz="2000" dirty="0" smtClean="0">
                <a:latin typeface="Comic Sans MS" pitchFamily="66" charset="0"/>
              </a:rPr>
              <a:t>from their years of experience.</a:t>
            </a:r>
          </a:p>
          <a:p>
            <a:pPr marL="342900" indent="-342900" algn="just">
              <a:buFont typeface="Wingdings" pitchFamily="2" charset="2"/>
              <a:buChar char="Ø"/>
            </a:pPr>
            <a:endParaRPr lang="en-US" sz="2000" dirty="0">
              <a:latin typeface="Comic Sans MS" pitchFamily="66" charset="0"/>
            </a:endParaRPr>
          </a:p>
          <a:p>
            <a:pPr marL="342900" indent="-342900" algn="just">
              <a:buFont typeface="Wingdings" pitchFamily="2" charset="2"/>
              <a:buChar char="Ø"/>
            </a:pPr>
            <a:r>
              <a:rPr lang="en-US" sz="2000" dirty="0">
                <a:latin typeface="Comic Sans MS" pitchFamily="66" charset="0"/>
              </a:rPr>
              <a:t>The dairy industry offers an abundance of career opportunities. Within our </a:t>
            </a:r>
            <a:r>
              <a:rPr lang="en-US" sz="2000" dirty="0" smtClean="0">
                <a:latin typeface="Comic Sans MS" pitchFamily="66" charset="0"/>
              </a:rPr>
              <a:t>organization, </a:t>
            </a:r>
            <a:r>
              <a:rPr lang="en-US" sz="2000" dirty="0">
                <a:latin typeface="Comic Sans MS" pitchFamily="66" charset="0"/>
              </a:rPr>
              <a:t>we enable our people to experience the various </a:t>
            </a:r>
            <a:r>
              <a:rPr lang="en-US" sz="2000" dirty="0" smtClean="0">
                <a:latin typeface="Comic Sans MS" pitchFamily="66" charset="0"/>
              </a:rPr>
              <a:t>facts </a:t>
            </a:r>
            <a:r>
              <a:rPr lang="en-US" sz="2000" dirty="0">
                <a:latin typeface="Comic Sans MS" pitchFamily="66" charset="0"/>
              </a:rPr>
              <a:t>of the business, and to advance their careers with us. </a:t>
            </a:r>
            <a:endParaRPr lang="en-US" sz="2000" dirty="0" smtClean="0">
              <a:latin typeface="Comic Sans MS" pitchFamily="66" charset="0"/>
            </a:endParaRPr>
          </a:p>
          <a:p>
            <a:pPr algn="just"/>
            <a:endParaRPr lang="en-US" sz="2000" dirty="0">
              <a:latin typeface="Comic Sans MS" pitchFamily="66" charset="0"/>
            </a:endParaRPr>
          </a:p>
          <a:p>
            <a:pPr marL="342900" indent="-342900" algn="just">
              <a:buFont typeface="Wingdings" pitchFamily="2" charset="2"/>
              <a:buChar char="Ø"/>
            </a:pPr>
            <a:r>
              <a:rPr lang="en-US" sz="2000" dirty="0">
                <a:latin typeface="Comic Sans MS" pitchFamily="66" charset="0"/>
              </a:rPr>
              <a:t>We’re </a:t>
            </a:r>
            <a:r>
              <a:rPr lang="en-US" sz="2000" dirty="0" smtClean="0">
                <a:latin typeface="Comic Sans MS" pitchFamily="66" charset="0"/>
              </a:rPr>
              <a:t>recognized </a:t>
            </a:r>
            <a:r>
              <a:rPr lang="en-US" sz="2000" dirty="0">
                <a:latin typeface="Comic Sans MS" pitchFamily="66" charset="0"/>
              </a:rPr>
              <a:t>as one of the top employers in our </a:t>
            </a:r>
            <a:r>
              <a:rPr lang="en-US" sz="2000" dirty="0" smtClean="0">
                <a:latin typeface="Comic Sans MS" pitchFamily="66" charset="0"/>
              </a:rPr>
              <a:t>industry. </a:t>
            </a:r>
          </a:p>
          <a:p>
            <a:pPr marL="342900" indent="-342900" algn="just">
              <a:buFont typeface="Wingdings" pitchFamily="2" charset="2"/>
              <a:buChar char="Ø"/>
            </a:pPr>
            <a:endParaRPr lang="en-US" sz="2000" dirty="0">
              <a:latin typeface="Comic Sans MS" pitchFamily="66" charset="0"/>
            </a:endParaRPr>
          </a:p>
          <a:p>
            <a:pPr marL="342900" indent="-342900" algn="just">
              <a:buFont typeface="Wingdings" pitchFamily="2" charset="2"/>
              <a:buChar char="Ø"/>
            </a:pPr>
            <a:r>
              <a:rPr lang="en-US" sz="2000" dirty="0" smtClean="0">
                <a:latin typeface="Comic Sans MS" pitchFamily="66" charset="0"/>
              </a:rPr>
              <a:t>We </a:t>
            </a:r>
            <a:r>
              <a:rPr lang="en-US" sz="2000" dirty="0">
                <a:latin typeface="Comic Sans MS" pitchFamily="66" charset="0"/>
              </a:rPr>
              <a:t>invest heavily in training, professional development, and mentoring support </a:t>
            </a:r>
            <a:r>
              <a:rPr lang="en-US" sz="2000" dirty="0" smtClean="0">
                <a:latin typeface="Comic Sans MS" pitchFamily="66" charset="0"/>
              </a:rPr>
              <a:t>programs</a:t>
            </a:r>
            <a:r>
              <a:rPr lang="en-US" sz="2000" dirty="0">
                <a:latin typeface="Comic Sans MS" pitchFamily="66" charset="0"/>
              </a:rPr>
              <a:t>.  This dedication to our employees ensures we continue to motivate and inspire them, and to provide them with new opportunities which build their capability.</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380600"/>
      </p:ext>
    </p:extLst>
  </p:cSld>
  <p:clrMapOvr>
    <a:masterClrMapping/>
  </p:clrMapOvr>
  <p:transition spd="slow" advClick="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0" y="944063"/>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PROUREMENT</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14" name="Rectangle 13"/>
          <p:cNvSpPr/>
          <p:nvPr/>
        </p:nvSpPr>
        <p:spPr>
          <a:xfrm>
            <a:off x="403736" y="2209800"/>
            <a:ext cx="8208000" cy="3170099"/>
          </a:xfrm>
          <a:prstGeom prst="rect">
            <a:avLst/>
          </a:prstGeom>
        </p:spPr>
        <p:txBody>
          <a:bodyPr wrap="square">
            <a:spAutoFit/>
          </a:bodyPr>
          <a:lstStyle/>
          <a:p>
            <a:pPr marL="342900" indent="-342900" algn="just">
              <a:buFont typeface="Wingdings" pitchFamily="2" charset="2"/>
              <a:buChar char="Ø"/>
            </a:pPr>
            <a:r>
              <a:rPr lang="en-US" sz="2000" dirty="0" smtClean="0">
                <a:latin typeface="Comic Sans MS" pitchFamily="66" charset="0"/>
              </a:rPr>
              <a:t>A strong procurement network of </a:t>
            </a:r>
            <a:r>
              <a:rPr lang="en-US" sz="2000" dirty="0" smtClean="0">
                <a:latin typeface="Comic Sans MS" pitchFamily="66" charset="0"/>
              </a:rPr>
              <a:t>140 </a:t>
            </a:r>
            <a:r>
              <a:rPr lang="en-US" sz="2000" dirty="0" smtClean="0">
                <a:latin typeface="Comic Sans MS" pitchFamily="66" charset="0"/>
              </a:rPr>
              <a:t>chilling centers &amp; 14 bulk coolers has been set up in </a:t>
            </a:r>
            <a:r>
              <a:rPr lang="en-US" sz="2000" dirty="0" err="1" smtClean="0">
                <a:latin typeface="Comic Sans MS" pitchFamily="66" charset="0"/>
              </a:rPr>
              <a:t>Nashik</a:t>
            </a:r>
            <a:r>
              <a:rPr lang="en-US" sz="2000" dirty="0" smtClean="0">
                <a:latin typeface="Comic Sans MS" pitchFamily="66" charset="0"/>
              </a:rPr>
              <a:t> district. </a:t>
            </a:r>
          </a:p>
          <a:p>
            <a:pPr marL="342900" indent="-342900" algn="just">
              <a:buFont typeface="Wingdings" pitchFamily="2" charset="2"/>
              <a:buChar char="Ø"/>
            </a:pPr>
            <a:endParaRPr lang="en-US" sz="2000" dirty="0" smtClean="0">
              <a:latin typeface="Comic Sans MS" pitchFamily="66" charset="0"/>
            </a:endParaRPr>
          </a:p>
          <a:p>
            <a:pPr marL="342900" indent="-342900" algn="just">
              <a:buFont typeface="Wingdings" pitchFamily="2" charset="2"/>
              <a:buChar char="Ø"/>
            </a:pPr>
            <a:endParaRPr lang="en-US" sz="2000" dirty="0">
              <a:latin typeface="Comic Sans MS" pitchFamily="66" charset="0"/>
            </a:endParaRPr>
          </a:p>
          <a:p>
            <a:pPr marL="342900" indent="-342900" algn="just">
              <a:buFont typeface="Wingdings" pitchFamily="2" charset="2"/>
              <a:buChar char="Ø"/>
            </a:pPr>
            <a:r>
              <a:rPr lang="en-US" sz="2000" dirty="0" smtClean="0">
                <a:latin typeface="Comic Sans MS" pitchFamily="66" charset="0"/>
              </a:rPr>
              <a:t>At the chilling centers we verify the quality with automated systems.</a:t>
            </a:r>
          </a:p>
          <a:p>
            <a:pPr marL="342900" indent="-342900" algn="just">
              <a:buFont typeface="Wingdings" pitchFamily="2" charset="2"/>
              <a:buChar char="Ø"/>
            </a:pPr>
            <a:endParaRPr lang="en-US" sz="2000" dirty="0" smtClean="0">
              <a:latin typeface="Comic Sans MS" pitchFamily="66" charset="0"/>
            </a:endParaRPr>
          </a:p>
          <a:p>
            <a:pPr marL="342900" indent="-342900" algn="just">
              <a:buFont typeface="Wingdings" pitchFamily="2" charset="2"/>
              <a:buChar char="Ø"/>
            </a:pPr>
            <a:endParaRPr lang="en-US" sz="2000" dirty="0">
              <a:latin typeface="Comic Sans MS" pitchFamily="66" charset="0"/>
            </a:endParaRPr>
          </a:p>
          <a:p>
            <a:pPr marL="342900" indent="-342900" algn="just">
              <a:buFont typeface="Wingdings" pitchFamily="2" charset="2"/>
              <a:buChar char="Ø"/>
            </a:pPr>
            <a:r>
              <a:rPr lang="en-US" sz="2000" dirty="0" smtClean="0">
                <a:latin typeface="Comic Sans MS" pitchFamily="66" charset="0"/>
              </a:rPr>
              <a:t>Then the milk is transported to bulk coolers to maintain cold chain and then to the factory via insulated vehicles.</a:t>
            </a:r>
            <a:endParaRPr lang="en-US" sz="2000"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 y="13649"/>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919346"/>
      </p:ext>
    </p:extLst>
  </p:cSld>
  <p:clrMapOvr>
    <a:masterClrMapping/>
  </p:clrMapOvr>
  <p:transition spd="slow" advClick="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757535"/>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			 Distribution</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12" name="Rectangle 11"/>
          <p:cNvSpPr/>
          <p:nvPr/>
        </p:nvSpPr>
        <p:spPr>
          <a:xfrm>
            <a:off x="0" y="2002374"/>
            <a:ext cx="9144000" cy="4708981"/>
          </a:xfrm>
          <a:prstGeom prst="rect">
            <a:avLst/>
          </a:prstGeom>
        </p:spPr>
        <p:txBody>
          <a:bodyPr wrap="square">
            <a:spAutoFit/>
          </a:bodyPr>
          <a:lstStyle/>
          <a:p>
            <a:pPr marL="285750" indent="-285750" algn="just">
              <a:buFont typeface="Wingdings" pitchFamily="2" charset="2"/>
              <a:buChar char="Ø"/>
            </a:pPr>
            <a:r>
              <a:rPr lang="en-GB" sz="2000" dirty="0" smtClean="0">
                <a:latin typeface="Comic Sans MS" pitchFamily="66" charset="0"/>
              </a:rPr>
              <a:t>Milk and milk products are distributed to different parts of Maharashtra state i.e. Mumbai, Thane, Pune, </a:t>
            </a:r>
            <a:r>
              <a:rPr lang="en-GB" sz="2000" dirty="0" err="1" smtClean="0">
                <a:latin typeface="Comic Sans MS" pitchFamily="66" charset="0"/>
              </a:rPr>
              <a:t>Nashik</a:t>
            </a:r>
            <a:r>
              <a:rPr lang="en-GB" sz="2000" dirty="0" smtClean="0">
                <a:latin typeface="Comic Sans MS" pitchFamily="66" charset="0"/>
              </a:rPr>
              <a:t>, Malegaon, </a:t>
            </a:r>
            <a:r>
              <a:rPr lang="en-GB" sz="2000" dirty="0" err="1" smtClean="0">
                <a:latin typeface="Comic Sans MS" pitchFamily="66" charset="0"/>
              </a:rPr>
              <a:t>Jalgaon</a:t>
            </a:r>
            <a:r>
              <a:rPr lang="en-GB" sz="2000" dirty="0" smtClean="0">
                <a:latin typeface="Comic Sans MS" pitchFamily="66" charset="0"/>
              </a:rPr>
              <a:t>, </a:t>
            </a:r>
            <a:r>
              <a:rPr lang="en-GB" sz="2000" dirty="0" smtClean="0">
                <a:latin typeface="Comic Sans MS" pitchFamily="66" charset="0"/>
              </a:rPr>
              <a:t>Aurangabad</a:t>
            </a:r>
            <a:r>
              <a:rPr lang="en-GB" sz="2000" dirty="0" smtClean="0">
                <a:latin typeface="Comic Sans MS" pitchFamily="66" charset="0"/>
              </a:rPr>
              <a:t>, </a:t>
            </a:r>
            <a:r>
              <a:rPr lang="en-GB" sz="2000" dirty="0" err="1" smtClean="0">
                <a:latin typeface="Comic Sans MS" pitchFamily="66" charset="0"/>
              </a:rPr>
              <a:t>Kasara</a:t>
            </a:r>
            <a:r>
              <a:rPr lang="en-GB" sz="2000" dirty="0" smtClean="0">
                <a:latin typeface="Comic Sans MS" pitchFamily="66" charset="0"/>
              </a:rPr>
              <a:t>, </a:t>
            </a:r>
            <a:r>
              <a:rPr lang="en-GB" sz="2000" dirty="0" err="1">
                <a:latin typeface="Comic Sans MS" pitchFamily="66" charset="0"/>
              </a:rPr>
              <a:t>S</a:t>
            </a:r>
            <a:r>
              <a:rPr lang="en-GB" sz="2000" dirty="0" err="1" smtClean="0">
                <a:latin typeface="Comic Sans MS" pitchFamily="66" charset="0"/>
              </a:rPr>
              <a:t>atana</a:t>
            </a:r>
            <a:r>
              <a:rPr lang="en-GB" sz="2000" dirty="0" smtClean="0">
                <a:latin typeface="Comic Sans MS" pitchFamily="66" charset="0"/>
              </a:rPr>
              <a:t>, </a:t>
            </a:r>
            <a:r>
              <a:rPr lang="en-GB" sz="2000" dirty="0" smtClean="0">
                <a:latin typeface="Comic Sans MS" pitchFamily="66" charset="0"/>
              </a:rPr>
              <a:t>and in other state like </a:t>
            </a:r>
            <a:r>
              <a:rPr lang="en-GB" sz="2000" dirty="0" err="1" smtClean="0">
                <a:latin typeface="Comic Sans MS" pitchFamily="66" charset="0"/>
              </a:rPr>
              <a:t>Vapi</a:t>
            </a:r>
            <a:r>
              <a:rPr lang="en-GB" sz="2000" dirty="0" smtClean="0">
                <a:latin typeface="Comic Sans MS" pitchFamily="66" charset="0"/>
              </a:rPr>
              <a:t>, </a:t>
            </a:r>
            <a:r>
              <a:rPr lang="en-GB" sz="2000" dirty="0" err="1" smtClean="0">
                <a:latin typeface="Comic Sans MS" pitchFamily="66" charset="0"/>
              </a:rPr>
              <a:t>Surat</a:t>
            </a:r>
            <a:r>
              <a:rPr lang="en-GB" sz="2000" dirty="0" smtClean="0">
                <a:latin typeface="Comic Sans MS" pitchFamily="66" charset="0"/>
              </a:rPr>
              <a:t>, Daman as </a:t>
            </a:r>
            <a:r>
              <a:rPr lang="en-GB" sz="2000" dirty="0" smtClean="0">
                <a:latin typeface="Comic Sans MS" pitchFamily="66" charset="0"/>
              </a:rPr>
              <a:t>well.</a:t>
            </a:r>
          </a:p>
          <a:p>
            <a:pPr marL="285750" indent="-285750" algn="just">
              <a:buFont typeface="Wingdings" pitchFamily="2" charset="2"/>
              <a:buChar char="Ø"/>
            </a:pPr>
            <a:endParaRPr lang="en-GB" sz="2000" dirty="0" smtClean="0">
              <a:latin typeface="Comic Sans MS" pitchFamily="66" charset="0"/>
            </a:endParaRPr>
          </a:p>
          <a:p>
            <a:pPr marL="285750" indent="-285750" algn="just">
              <a:buFont typeface="Wingdings" pitchFamily="2" charset="2"/>
              <a:buChar char="Ø"/>
            </a:pPr>
            <a:endParaRPr lang="en-GB" sz="2000" dirty="0">
              <a:latin typeface="Comic Sans MS" pitchFamily="66" charset="0"/>
            </a:endParaRPr>
          </a:p>
          <a:p>
            <a:pPr marL="285750" indent="-285750" algn="just">
              <a:buFont typeface="Wingdings" pitchFamily="2" charset="2"/>
              <a:buChar char="Ø"/>
            </a:pPr>
            <a:r>
              <a:rPr lang="en-GB" sz="2000" dirty="0" smtClean="0">
                <a:latin typeface="Comic Sans MS" pitchFamily="66" charset="0"/>
              </a:rPr>
              <a:t>Milk is also supplied in bulk quantities to elite companies. </a:t>
            </a:r>
          </a:p>
          <a:p>
            <a:pPr marL="285750" indent="-285750" algn="just">
              <a:buFont typeface="Wingdings" pitchFamily="2" charset="2"/>
              <a:buChar char="Ø"/>
            </a:pPr>
            <a:endParaRPr lang="en-GB" sz="2000" dirty="0" smtClean="0">
              <a:latin typeface="Comic Sans MS" pitchFamily="66" charset="0"/>
            </a:endParaRPr>
          </a:p>
          <a:p>
            <a:pPr marL="285750" indent="-285750" algn="just">
              <a:buFont typeface="Wingdings" pitchFamily="2" charset="2"/>
              <a:buChar char="Ø"/>
            </a:pPr>
            <a:endParaRPr lang="en-GB" sz="2000" dirty="0">
              <a:latin typeface="Comic Sans MS" pitchFamily="66" charset="0"/>
            </a:endParaRPr>
          </a:p>
          <a:p>
            <a:pPr marL="285750" indent="-285750" algn="just">
              <a:buFont typeface="Wingdings" pitchFamily="2" charset="2"/>
              <a:buChar char="Ø"/>
            </a:pPr>
            <a:r>
              <a:rPr lang="en-GB" sz="2000" dirty="0" smtClean="0">
                <a:latin typeface="Comic Sans MS" pitchFamily="66" charset="0"/>
              </a:rPr>
              <a:t>Dairy Power Ltd. Have their own insulated vehicles to maintain the cold chain of products. </a:t>
            </a:r>
          </a:p>
          <a:p>
            <a:pPr marL="285750" indent="-285750" algn="just">
              <a:buFont typeface="Wingdings" pitchFamily="2" charset="2"/>
              <a:buChar char="Ø"/>
            </a:pPr>
            <a:endParaRPr lang="en-GB" sz="2000" dirty="0">
              <a:latin typeface="Comic Sans MS" pitchFamily="66" charset="0"/>
            </a:endParaRPr>
          </a:p>
          <a:p>
            <a:pPr marL="285750" indent="-285750" algn="just">
              <a:buFont typeface="Wingdings" pitchFamily="2" charset="2"/>
              <a:buChar char="Ø"/>
            </a:pPr>
            <a:endParaRPr lang="en-GB" sz="2000" dirty="0" smtClean="0">
              <a:latin typeface="Comic Sans MS" pitchFamily="66" charset="0"/>
            </a:endParaRPr>
          </a:p>
          <a:p>
            <a:pPr marL="285750" indent="-285750" algn="just">
              <a:buFont typeface="Wingdings" pitchFamily="2" charset="2"/>
              <a:buChar char="Ø"/>
            </a:pPr>
            <a:r>
              <a:rPr lang="en-GB" sz="2000" dirty="0" smtClean="0">
                <a:latin typeface="Comic Sans MS" pitchFamily="66" charset="0"/>
              </a:rPr>
              <a:t>Products are supplied to consumers via Dairy Power factory outlets or general trade.</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97676"/>
            <a:ext cx="2609850" cy="18835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635237"/>
      </p:ext>
    </p:extLst>
  </p:cSld>
  <p:clrMapOvr>
    <a:masterClrMapping/>
  </p:clrMapOvr>
  <p:transition spd="slow" advClick="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ail.zoho.com/zm/FileDownload?mode=view&amp;attachId=2&amp;entityType=1&amp;entityId=5609071000000030001&amp;partId=2&amp;accId=5609071000000008001&amp;height=1024&amp;width=10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zoho.com/zm/FileDownload?mode=view&amp;attachId=2&amp;entityType=1&amp;entityId=5609071000000030001&amp;partId=2&amp;accId=5609071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zoho.com/zm/FileDownload?mode=view&amp;attachId=2&amp;entityType=1&amp;entityId=5609071000000030001&amp;partId=2&amp;accId=5609071000000008001&amp;height=1024&amp;width=102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mail.zoho.com/zm/FileDownload?mode=view&amp;attachId=1&amp;entityType=1&amp;entityId=5609071000000030001&amp;partId=1&amp;accId=5609071000000008001&amp;height=1024&amp;width=102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0" y="677585"/>
            <a:ext cx="914400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Expansion</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12" name="Rectangle 11"/>
          <p:cNvSpPr/>
          <p:nvPr/>
        </p:nvSpPr>
        <p:spPr>
          <a:xfrm>
            <a:off x="307974" y="2674049"/>
            <a:ext cx="8522127" cy="1938992"/>
          </a:xfrm>
          <a:prstGeom prst="rect">
            <a:avLst/>
          </a:prstGeom>
        </p:spPr>
        <p:txBody>
          <a:bodyPr wrap="square">
            <a:spAutoFit/>
          </a:bodyPr>
          <a:lstStyle/>
          <a:p>
            <a:pPr algn="just">
              <a:lnSpc>
                <a:spcPct val="150000"/>
              </a:lnSpc>
            </a:pPr>
            <a:r>
              <a:rPr lang="en-GB" sz="2000" dirty="0" smtClean="0">
                <a:latin typeface="Comic Sans MS" pitchFamily="66" charset="0"/>
              </a:rPr>
              <a:t>	To expand the existing capacity of by products and to introduce new products such as Condensed Milk, WMP, SMP, Dairy Whiteners, Salted &amp; unsalted Butter, Flavoured Milk</a:t>
            </a:r>
            <a:r>
              <a:rPr lang="en-GB" sz="2000" dirty="0">
                <a:latin typeface="Comic Sans MS" pitchFamily="66" charset="0"/>
              </a:rPr>
              <a:t> </a:t>
            </a:r>
            <a:r>
              <a:rPr lang="en-GB" sz="2000" dirty="0" smtClean="0">
                <a:latin typeface="Comic Sans MS" pitchFamily="66" charset="0"/>
              </a:rPr>
              <a:t>&amp; other dairy products in piped line </a:t>
            </a:r>
            <a:endParaRPr lang="en-US" sz="2000"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 y="1"/>
            <a:ext cx="1850908" cy="173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635237"/>
      </p:ext>
    </p:extLst>
  </p:cSld>
  <p:clrMapOvr>
    <a:masterClrMapping/>
  </p:clrMapOvr>
  <p:transition spd="slow" advClick="0">
    <p:wipe/>
  </p:transition>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5426</TotalTime>
  <Words>1035</Words>
  <Application>Microsoft Office PowerPoint</Application>
  <PresentationFormat>On-screen Show (4:3)</PresentationFormat>
  <Paragraphs>409</Paragraphs>
  <Slides>37</Slides>
  <Notes>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126</cp:revision>
  <dcterms:created xsi:type="dcterms:W3CDTF">2017-12-23T06:53:35Z</dcterms:created>
  <dcterms:modified xsi:type="dcterms:W3CDTF">2018-09-25T07:00:34Z</dcterms:modified>
</cp:coreProperties>
</file>